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4" r:id="rId2"/>
    <p:sldId id="295" r:id="rId3"/>
    <p:sldId id="256" r:id="rId4"/>
    <p:sldId id="291" r:id="rId5"/>
    <p:sldId id="292" r:id="rId6"/>
    <p:sldId id="268" r:id="rId7"/>
    <p:sldId id="264" r:id="rId8"/>
    <p:sldId id="257" r:id="rId9"/>
    <p:sldId id="269" r:id="rId10"/>
    <p:sldId id="271" r:id="rId11"/>
    <p:sldId id="265" r:id="rId12"/>
    <p:sldId id="266" r:id="rId13"/>
    <p:sldId id="272" r:id="rId14"/>
    <p:sldId id="275" r:id="rId15"/>
    <p:sldId id="277" r:id="rId16"/>
    <p:sldId id="267" r:id="rId17"/>
    <p:sldId id="278" r:id="rId18"/>
    <p:sldId id="279" r:id="rId19"/>
    <p:sldId id="270" r:id="rId20"/>
    <p:sldId id="280" r:id="rId21"/>
    <p:sldId id="260" r:id="rId22"/>
    <p:sldId id="261" r:id="rId23"/>
    <p:sldId id="281" r:id="rId24"/>
    <p:sldId id="282" r:id="rId25"/>
    <p:sldId id="284" r:id="rId26"/>
    <p:sldId id="283" r:id="rId27"/>
    <p:sldId id="285" r:id="rId28"/>
    <p:sldId id="286" r:id="rId29"/>
    <p:sldId id="287" r:id="rId30"/>
    <p:sldId id="288" r:id="rId31"/>
    <p:sldId id="289" r:id="rId32"/>
    <p:sldId id="293" r:id="rId33"/>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4" autoAdjust="0"/>
    <p:restoredTop sz="83455" autoAdjust="0"/>
  </p:normalViewPr>
  <p:slideViewPr>
    <p:cSldViewPr snapToGrid="0">
      <p:cViewPr varScale="1">
        <p:scale>
          <a:sx n="58" d="100"/>
          <a:sy n="58" d="100"/>
        </p:scale>
        <p:origin x="1194" y="72"/>
      </p:cViewPr>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B48411E6-5515-41CC-BE25-25844FC5AE9D}" type="datetimeFigureOut">
              <a:rPr lang="en-US" smtClean="0"/>
              <a:t>8/6/2024</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42F2C485-E451-418E-A8D6-3A612F09A33B}" type="slidenum">
              <a:rPr lang="en-US" smtClean="0"/>
              <a:t>‹#›</a:t>
            </a:fld>
            <a:endParaRPr lang="en-US"/>
          </a:p>
        </p:txBody>
      </p:sp>
    </p:spTree>
    <p:extLst>
      <p:ext uri="{BB962C8B-B14F-4D97-AF65-F5344CB8AC3E}">
        <p14:creationId xmlns:p14="http://schemas.microsoft.com/office/powerpoint/2010/main" val="125662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F2C485-E451-418E-A8D6-3A612F09A33B}" type="slidenum">
              <a:rPr lang="en-US" smtClean="0"/>
              <a:t>1</a:t>
            </a:fld>
            <a:endParaRPr lang="en-US"/>
          </a:p>
        </p:txBody>
      </p:sp>
    </p:spTree>
    <p:extLst>
      <p:ext uri="{BB962C8B-B14F-4D97-AF65-F5344CB8AC3E}">
        <p14:creationId xmlns:p14="http://schemas.microsoft.com/office/powerpoint/2010/main" val="277786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F2C485-E451-418E-A8D6-3A612F09A33B}" type="slidenum">
              <a:rPr lang="en-US" smtClean="0"/>
              <a:t>3</a:t>
            </a:fld>
            <a:endParaRPr lang="en-US"/>
          </a:p>
        </p:txBody>
      </p:sp>
    </p:spTree>
    <p:extLst>
      <p:ext uri="{BB962C8B-B14F-4D97-AF65-F5344CB8AC3E}">
        <p14:creationId xmlns:p14="http://schemas.microsoft.com/office/powerpoint/2010/main" val="145215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2C485-E451-418E-A8D6-3A612F09A33B}" type="slidenum">
              <a:rPr lang="en-US" smtClean="0"/>
              <a:t>6</a:t>
            </a:fld>
            <a:endParaRPr lang="en-US"/>
          </a:p>
        </p:txBody>
      </p:sp>
    </p:spTree>
    <p:extLst>
      <p:ext uri="{BB962C8B-B14F-4D97-AF65-F5344CB8AC3E}">
        <p14:creationId xmlns:p14="http://schemas.microsoft.com/office/powerpoint/2010/main" val="3359637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2C485-E451-418E-A8D6-3A612F09A33B}" type="slidenum">
              <a:rPr lang="en-US" smtClean="0"/>
              <a:t>19</a:t>
            </a:fld>
            <a:endParaRPr lang="en-US"/>
          </a:p>
        </p:txBody>
      </p:sp>
    </p:spTree>
    <p:extLst>
      <p:ext uri="{BB962C8B-B14F-4D97-AF65-F5344CB8AC3E}">
        <p14:creationId xmlns:p14="http://schemas.microsoft.com/office/powerpoint/2010/main" val="2749744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rationale should briefly discuss the justification for choosing that theory, approach, method, or technique rather than other options available, the assumptions and limitations implicit in those choices, and how those choices influence study conclusions and transferability. As appropriate, the rationale for several items might be discussed together.</a:t>
            </a:r>
          </a:p>
        </p:txBody>
      </p:sp>
      <p:sp>
        <p:nvSpPr>
          <p:cNvPr id="4" name="Slide Number Placeholder 3"/>
          <p:cNvSpPr>
            <a:spLocks noGrp="1"/>
          </p:cNvSpPr>
          <p:nvPr>
            <p:ph type="sldNum" sz="quarter" idx="10"/>
          </p:nvPr>
        </p:nvSpPr>
        <p:spPr/>
        <p:txBody>
          <a:bodyPr/>
          <a:lstStyle/>
          <a:p>
            <a:fld id="{42F2C485-E451-418E-A8D6-3A612F09A33B}" type="slidenum">
              <a:rPr lang="en-US" smtClean="0"/>
              <a:t>24</a:t>
            </a:fld>
            <a:endParaRPr lang="en-US"/>
          </a:p>
        </p:txBody>
      </p:sp>
    </p:spTree>
    <p:extLst>
      <p:ext uri="{BB962C8B-B14F-4D97-AF65-F5344CB8AC3E}">
        <p14:creationId xmlns:p14="http://schemas.microsoft.com/office/powerpoint/2010/main" val="1725434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C43344-AA98-4E9D-AA06-92C98FAF4A4C}"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220526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DD85B-E1D3-4FB0-B6F7-9537292A3273}"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355084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3E3EF-D22B-42D6-AFAA-E6C25380D4A5}"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377079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CF034F-B5E3-48AB-95D1-B7698371F29F}"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3175684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B6806E-FE84-4544-8242-DC4219F83085}"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38836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526C93-E10F-4B93-B430-CD7AC021845E}" type="datetime1">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248537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6B491F-A07F-4ABF-A0DB-ED25FBF918FB}" type="datetime1">
              <a:rPr lang="en-US" smtClean="0"/>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136066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72FDF5-2FB6-41DC-AC51-F160701500CC}" type="datetime1">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216698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A4F72-3213-47EF-A847-BF4AE6409928}" type="datetime1">
              <a:rPr lang="en-US" smtClean="0"/>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221257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6C0DCE-BC8F-499D-BE6A-A72E8732FEC8}" type="datetime1">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181699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BC7123-1DB1-4D57-8AC6-2460A5D6BC94}" type="datetime1">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0D358-907F-4E83-AF7E-68F68E4B50E3}" type="slidenum">
              <a:rPr lang="en-US" smtClean="0"/>
              <a:t>‹#›</a:t>
            </a:fld>
            <a:endParaRPr lang="en-US"/>
          </a:p>
        </p:txBody>
      </p:sp>
    </p:spTree>
    <p:extLst>
      <p:ext uri="{BB962C8B-B14F-4D97-AF65-F5344CB8AC3E}">
        <p14:creationId xmlns:p14="http://schemas.microsoft.com/office/powerpoint/2010/main" val="137777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56737-9FE1-44BE-A614-43E292961DF4}" type="datetime1">
              <a:rPr lang="en-US" smtClean="0"/>
              <a:t>8/6/2024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0D358-907F-4E83-AF7E-68F68E4B50E3}" type="slidenum">
              <a:rPr lang="en-US" smtClean="0"/>
              <a:t>‹#›</a:t>
            </a:fld>
            <a:endParaRPr lang="en-US"/>
          </a:p>
        </p:txBody>
      </p:sp>
    </p:spTree>
    <p:extLst>
      <p:ext uri="{BB962C8B-B14F-4D97-AF65-F5344CB8AC3E}">
        <p14:creationId xmlns:p14="http://schemas.microsoft.com/office/powerpoint/2010/main" val="317570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5E9526-DB02-A6D6-33EF-7BE8C156CBBC}"/>
              </a:ext>
            </a:extLst>
          </p:cNvPr>
          <p:cNvPicPr>
            <a:picLocks noChangeAspect="1"/>
          </p:cNvPicPr>
          <p:nvPr/>
        </p:nvPicPr>
        <p:blipFill>
          <a:blip r:embed="rId3"/>
          <a:stretch>
            <a:fillRect/>
          </a:stretch>
        </p:blipFill>
        <p:spPr>
          <a:xfrm>
            <a:off x="-1246909" y="-947651"/>
            <a:ext cx="14929658" cy="8395855"/>
          </a:xfrm>
          <a:prstGeom prst="rect">
            <a:avLst/>
          </a:prstGeom>
        </p:spPr>
      </p:pic>
      <p:sp>
        <p:nvSpPr>
          <p:cNvPr id="4" name="Slide Number Placeholder 3">
            <a:extLst>
              <a:ext uri="{FF2B5EF4-FFF2-40B4-BE49-F238E27FC236}">
                <a16:creationId xmlns:a16="http://schemas.microsoft.com/office/drawing/2014/main" id="{07E93E64-2A34-69DC-83DE-E513ED606FE4}"/>
              </a:ext>
            </a:extLst>
          </p:cNvPr>
          <p:cNvSpPr>
            <a:spLocks noGrp="1"/>
          </p:cNvSpPr>
          <p:nvPr>
            <p:ph type="sldNum" sz="quarter" idx="12"/>
          </p:nvPr>
        </p:nvSpPr>
        <p:spPr/>
        <p:txBody>
          <a:bodyPr/>
          <a:lstStyle/>
          <a:p>
            <a:fld id="{97A0D358-907F-4E83-AF7E-68F68E4B50E3}" type="slidenum">
              <a:rPr lang="en-US" smtClean="0"/>
              <a:t>1</a:t>
            </a:fld>
            <a:endParaRPr lang="en-US"/>
          </a:p>
        </p:txBody>
      </p:sp>
    </p:spTree>
    <p:extLst>
      <p:ext uri="{BB962C8B-B14F-4D97-AF65-F5344CB8AC3E}">
        <p14:creationId xmlns:p14="http://schemas.microsoft.com/office/powerpoint/2010/main" val="2777586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169182"/>
            <a:ext cx="11364686" cy="1325563"/>
          </a:xfrm>
        </p:spPr>
        <p:txBody>
          <a:bodyPr>
            <a:normAutofit/>
          </a:bodyPr>
          <a:lstStyle/>
          <a:p>
            <a:pPr algn="ctr"/>
            <a:r>
              <a:rPr lang="en-US" sz="3900" b="1" dirty="0">
                <a:latin typeface="Arial Black" panose="020B0A04020102020204" pitchFamily="34" charset="0"/>
              </a:rPr>
              <a:t>Domain 1: Research team and reflexivity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6246106"/>
              </p:ext>
            </p:extLst>
          </p:nvPr>
        </p:nvGraphicFramePr>
        <p:xfrm>
          <a:off x="640079" y="1448073"/>
          <a:ext cx="11299371" cy="5044167"/>
        </p:xfrm>
        <a:graphic>
          <a:graphicData uri="http://schemas.openxmlformats.org/drawingml/2006/table">
            <a:tbl>
              <a:tblPr firstRow="1" bandRow="1">
                <a:tableStyleId>{5940675A-B579-460E-94D1-54222C63F5DA}</a:tableStyleId>
              </a:tblPr>
              <a:tblGrid>
                <a:gridCol w="2798697">
                  <a:extLst>
                    <a:ext uri="{9D8B030D-6E8A-4147-A177-3AD203B41FA5}">
                      <a16:colId xmlns:a16="http://schemas.microsoft.com/office/drawing/2014/main" val="258688461"/>
                    </a:ext>
                  </a:extLst>
                </a:gridCol>
                <a:gridCol w="484216">
                  <a:extLst>
                    <a:ext uri="{9D8B030D-6E8A-4147-A177-3AD203B41FA5}">
                      <a16:colId xmlns:a16="http://schemas.microsoft.com/office/drawing/2014/main" val="4185579775"/>
                    </a:ext>
                  </a:extLst>
                </a:gridCol>
                <a:gridCol w="7183872">
                  <a:extLst>
                    <a:ext uri="{9D8B030D-6E8A-4147-A177-3AD203B41FA5}">
                      <a16:colId xmlns:a16="http://schemas.microsoft.com/office/drawing/2014/main" val="316955237"/>
                    </a:ext>
                  </a:extLst>
                </a:gridCol>
                <a:gridCol w="832586">
                  <a:extLst>
                    <a:ext uri="{9D8B030D-6E8A-4147-A177-3AD203B41FA5}">
                      <a16:colId xmlns:a16="http://schemas.microsoft.com/office/drawing/2014/main" val="800644206"/>
                    </a:ext>
                  </a:extLst>
                </a:gridCol>
              </a:tblGrid>
              <a:tr h="472167">
                <a:tc>
                  <a:txBody>
                    <a:bodyPr/>
                    <a:lstStyle/>
                    <a:p>
                      <a:r>
                        <a:rPr lang="en-US" sz="1600" b="1" i="0" dirty="0">
                          <a:solidFill>
                            <a:srgbClr val="000000"/>
                          </a:solidFill>
                          <a:effectLst/>
                          <a:latin typeface="Times New Roman" panose="02020603050405020304" pitchFamily="18" charset="0"/>
                          <a:cs typeface="Times New Roman" panose="02020603050405020304" pitchFamily="18" charset="0"/>
                        </a:rPr>
                        <a:t>Topic </a:t>
                      </a:r>
                      <a:endParaRPr lang="en-US" sz="3600" dirty="0">
                        <a:effectLst/>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Item No. </a:t>
                      </a:r>
                      <a:endParaRPr lang="en-US" sz="2000" dirty="0">
                        <a:effectLst/>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r>
                        <a:rPr lang="en-US" sz="2000" b="1" i="0" dirty="0">
                          <a:solidFill>
                            <a:srgbClr val="000000"/>
                          </a:solidFill>
                          <a:effectLst/>
                          <a:latin typeface="Times New Roman" panose="02020603050405020304" pitchFamily="18" charset="0"/>
                          <a:cs typeface="Times New Roman" panose="02020603050405020304" pitchFamily="18" charset="0"/>
                        </a:rPr>
                        <a:t>Guide Questions/Description </a:t>
                      </a:r>
                      <a:endParaRPr lang="en-US" sz="4400" dirty="0">
                        <a:effectLst/>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Reported on Page No</a:t>
                      </a:r>
                      <a:endParaRPr lang="en-US" sz="2000" dirty="0">
                        <a:effectLst/>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a16="http://schemas.microsoft.com/office/drawing/2014/main" val="577207102"/>
                  </a:ext>
                </a:extLst>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rgbClr val="000000"/>
                          </a:solidFill>
                          <a:effectLst/>
                          <a:latin typeface="Times New Roman" panose="02020603050405020304" pitchFamily="18" charset="0"/>
                          <a:cs typeface="Times New Roman" panose="02020603050405020304" pitchFamily="18" charset="0"/>
                        </a:rPr>
                        <a:t>Personal characteristics</a:t>
                      </a:r>
                      <a:endParaRPr lang="en-US" sz="2000" b="1" dirty="0">
                        <a:effectLst/>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hMerge="1">
                  <a:txBody>
                    <a:bodyPr/>
                    <a:lstStyle/>
                    <a:p>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382418569"/>
                  </a:ext>
                </a:extLst>
              </a:tr>
              <a:tr h="370840">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Interviewer/facilitator</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dirty="0">
                          <a:latin typeface="Times New Roman" panose="02020603050405020304" pitchFamily="18" charset="0"/>
                          <a:cs typeface="Times New Roman" panose="02020603050405020304" pitchFamily="18" charset="0"/>
                        </a:rPr>
                        <a:t>1</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240953011"/>
                  </a:ext>
                </a:extLst>
              </a:tr>
              <a:tr h="370840">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Credentials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2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What were the researcher’s credentials? E.g. PhD, MD</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a:p>
                  </a:txBody>
                  <a:tcPr/>
                </a:tc>
                <a:extLst>
                  <a:ext uri="{0D108BD9-81ED-4DB2-BD59-A6C34878D82A}">
                    <a16:rowId xmlns:a16="http://schemas.microsoft.com/office/drawing/2014/main" val="749181002"/>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Occupation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3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What was their occupation at the time of the study?</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endParaRPr lang="en-US"/>
                    </a:p>
                  </a:txBody>
                  <a:tcPr/>
                </a:tc>
                <a:extLst>
                  <a:ext uri="{0D108BD9-81ED-4DB2-BD59-A6C34878D82A}">
                    <a16:rowId xmlns:a16="http://schemas.microsoft.com/office/drawing/2014/main" val="1373807147"/>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Gender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4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Was the researcher male or female?</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endParaRPr lang="en-US"/>
                    </a:p>
                  </a:txBody>
                  <a:tcPr/>
                </a:tc>
                <a:extLst>
                  <a:ext uri="{0D108BD9-81ED-4DB2-BD59-A6C34878D82A}">
                    <a16:rowId xmlns:a16="http://schemas.microsoft.com/office/drawing/2014/main" val="3010166311"/>
                  </a:ext>
                </a:extLst>
              </a:tr>
              <a:tr h="370840">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Experience and training</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dirty="0">
                          <a:latin typeface="Times New Roman" panose="02020603050405020304" pitchFamily="18" charset="0"/>
                          <a:cs typeface="Times New Roman" panose="02020603050405020304" pitchFamily="18" charset="0"/>
                        </a:rPr>
                        <a:t>5</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5094339"/>
                  </a:ext>
                </a:extLst>
              </a:tr>
              <a:tr h="370840">
                <a:tc gridSpan="4">
                  <a:txBody>
                    <a:bodyPr/>
                    <a:lstStyle/>
                    <a:p>
                      <a:r>
                        <a:rPr lang="en-US" sz="2000" b="1" i="1" dirty="0">
                          <a:solidFill>
                            <a:srgbClr val="000000"/>
                          </a:solidFill>
                          <a:effectLst/>
                          <a:latin typeface="Times New Roman" panose="02020603050405020304" pitchFamily="18" charset="0"/>
                          <a:cs typeface="Times New Roman" panose="02020603050405020304" pitchFamily="18" charset="0"/>
                        </a:rPr>
                        <a:t>Relationship with participants</a:t>
                      </a:r>
                      <a:endParaRPr lang="en-US" sz="2000" b="1" dirty="0">
                        <a:effectLst/>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7258432"/>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Relationship established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6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Was a relationship established prior to study commencement?</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a:p>
                  </a:txBody>
                  <a:tcPr/>
                </a:tc>
                <a:extLst>
                  <a:ext uri="{0D108BD9-81ED-4DB2-BD59-A6C34878D82A}">
                    <a16:rowId xmlns:a16="http://schemas.microsoft.com/office/drawing/2014/main" val="4257657137"/>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Participant knowledge of the interviewer</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7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What did the participants know about the researcher? e.g. personal goals, reasons for doing the research</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a:p>
                  </a:txBody>
                  <a:tcPr/>
                </a:tc>
                <a:extLst>
                  <a:ext uri="{0D108BD9-81ED-4DB2-BD59-A6C34878D82A}">
                    <a16:rowId xmlns:a16="http://schemas.microsoft.com/office/drawing/2014/main" val="393661171"/>
                  </a:ext>
                </a:extLst>
              </a:tr>
              <a:tr h="370840">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Interviewer characteristics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8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What characteristics were reported about the inter viewer/facilitator? e.g. Bias, assumptions, reasons and interests in the research topic</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1547679951"/>
                  </a:ext>
                </a:extLst>
              </a:tr>
            </a:tbl>
          </a:graphicData>
        </a:graphic>
      </p:graphicFrame>
      <p:sp>
        <p:nvSpPr>
          <p:cNvPr id="9" name="Slide Number Placeholder 8"/>
          <p:cNvSpPr>
            <a:spLocks noGrp="1"/>
          </p:cNvSpPr>
          <p:nvPr>
            <p:ph type="sldNum" sz="quarter" idx="12"/>
          </p:nvPr>
        </p:nvSpPr>
        <p:spPr/>
        <p:txBody>
          <a:bodyPr/>
          <a:lstStyle/>
          <a:p>
            <a:fld id="{97A0D358-907F-4E83-AF7E-68F68E4B50E3}" type="slidenum">
              <a:rPr lang="en-US" smtClean="0"/>
              <a:t>10</a:t>
            </a:fld>
            <a:endParaRPr lang="en-US"/>
          </a:p>
        </p:txBody>
      </p:sp>
    </p:spTree>
    <p:extLst>
      <p:ext uri="{BB962C8B-B14F-4D97-AF65-F5344CB8AC3E}">
        <p14:creationId xmlns:p14="http://schemas.microsoft.com/office/powerpoint/2010/main" val="1485467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 COREQ checklist</a:t>
            </a:r>
          </a:p>
        </p:txBody>
      </p:sp>
      <p:sp>
        <p:nvSpPr>
          <p:cNvPr id="3" name="Content Placeholder 2"/>
          <p:cNvSpPr>
            <a:spLocks noGrp="1"/>
          </p:cNvSpPr>
          <p:nvPr>
            <p:ph idx="1"/>
          </p:nvPr>
        </p:nvSpPr>
        <p:spPr>
          <a:xfrm>
            <a:off x="838200" y="1825625"/>
            <a:ext cx="10515600" cy="4614364"/>
          </a:xfrm>
        </p:spPr>
        <p:txBody>
          <a:bodyPr>
            <a:normAutofit fontScale="92500" lnSpcReduction="20000"/>
          </a:bodyPr>
          <a:lstStyle/>
          <a:p>
            <a:pPr marL="0" indent="0" algn="just">
              <a:buNone/>
            </a:pPr>
            <a:r>
              <a:rPr lang="en-US" b="1" dirty="0">
                <a:latin typeface="Times New Roman" panose="02020603050405020304" pitchFamily="18" charset="0"/>
                <a:cs typeface="Times New Roman" panose="02020603050405020304" pitchFamily="18" charset="0"/>
              </a:rPr>
              <a:t>2. Study design </a:t>
            </a:r>
          </a:p>
          <a:p>
            <a:pPr algn="just"/>
            <a:r>
              <a:rPr lang="en-US" dirty="0">
                <a:latin typeface="Times New Roman" panose="02020603050405020304" pitchFamily="18" charset="0"/>
                <a:cs typeface="Times New Roman" panose="02020603050405020304" pitchFamily="18" charset="0"/>
              </a:rPr>
              <a:t>Theoretical framework </a:t>
            </a:r>
          </a:p>
          <a:p>
            <a:pPr algn="just"/>
            <a:r>
              <a:rPr lang="en-US" dirty="0">
                <a:latin typeface="Times New Roman" panose="02020603050405020304" pitchFamily="18" charset="0"/>
                <a:cs typeface="Times New Roman" panose="02020603050405020304" pitchFamily="18" charset="0"/>
              </a:rPr>
              <a:t>Participant selection </a:t>
            </a:r>
          </a:p>
          <a:p>
            <a:pPr algn="just"/>
            <a:r>
              <a:rPr lang="en-US" dirty="0">
                <a:latin typeface="Times New Roman" panose="02020603050405020304" pitchFamily="18" charset="0"/>
                <a:cs typeface="Times New Roman" panose="02020603050405020304" pitchFamily="18" charset="0"/>
              </a:rPr>
              <a:t>Sampling –how were participants selected </a:t>
            </a:r>
          </a:p>
          <a:p>
            <a:pPr algn="just"/>
            <a:r>
              <a:rPr lang="en-US" dirty="0">
                <a:latin typeface="Times New Roman" panose="02020603050405020304" pitchFamily="18" charset="0"/>
                <a:cs typeface="Times New Roman" panose="02020603050405020304" pitchFamily="18" charset="0"/>
              </a:rPr>
              <a:t>Method of approach </a:t>
            </a:r>
          </a:p>
          <a:p>
            <a:pPr algn="just"/>
            <a:r>
              <a:rPr lang="en-US" dirty="0">
                <a:latin typeface="Times New Roman" panose="02020603050405020304" pitchFamily="18" charset="0"/>
                <a:cs typeface="Times New Roman" panose="02020603050405020304" pitchFamily="18" charset="0"/>
              </a:rPr>
              <a:t>Sample size </a:t>
            </a:r>
          </a:p>
          <a:p>
            <a:pPr algn="just"/>
            <a:r>
              <a:rPr lang="en-US" dirty="0">
                <a:latin typeface="Times New Roman" panose="02020603050405020304" pitchFamily="18" charset="0"/>
                <a:cs typeface="Times New Roman" panose="02020603050405020304" pitchFamily="18" charset="0"/>
              </a:rPr>
              <a:t>Non-participation </a:t>
            </a:r>
          </a:p>
          <a:p>
            <a:pPr algn="just"/>
            <a:r>
              <a:rPr lang="en-US" dirty="0">
                <a:latin typeface="Times New Roman" panose="02020603050405020304" pitchFamily="18" charset="0"/>
                <a:cs typeface="Times New Roman" panose="02020603050405020304" pitchFamily="18" charset="0"/>
              </a:rPr>
              <a:t>Setting </a:t>
            </a:r>
          </a:p>
          <a:p>
            <a:pPr algn="just"/>
            <a:r>
              <a:rPr lang="en-US" dirty="0">
                <a:latin typeface="Times New Roman" panose="02020603050405020304" pitchFamily="18" charset="0"/>
                <a:cs typeface="Times New Roman" panose="02020603050405020304" pitchFamily="18" charset="0"/>
              </a:rPr>
              <a:t>Setting of data collection </a:t>
            </a:r>
          </a:p>
          <a:p>
            <a:pPr algn="just"/>
            <a:r>
              <a:rPr lang="en-US" dirty="0">
                <a:latin typeface="Times New Roman" panose="02020603050405020304" pitchFamily="18" charset="0"/>
                <a:cs typeface="Times New Roman" panose="02020603050405020304" pitchFamily="18" charset="0"/>
              </a:rPr>
              <a:t>Presence of non-participants </a:t>
            </a:r>
          </a:p>
          <a:p>
            <a:pPr algn="just"/>
            <a:r>
              <a:rPr lang="en-US" dirty="0">
                <a:latin typeface="Times New Roman" panose="02020603050405020304" pitchFamily="18" charset="0"/>
                <a:cs typeface="Times New Roman" panose="02020603050405020304" pitchFamily="18" charset="0"/>
              </a:rPr>
              <a:t>Description of sample </a:t>
            </a:r>
          </a:p>
        </p:txBody>
      </p:sp>
      <p:sp>
        <p:nvSpPr>
          <p:cNvPr id="4" name="Slide Number Placeholder 3"/>
          <p:cNvSpPr>
            <a:spLocks noGrp="1"/>
          </p:cNvSpPr>
          <p:nvPr>
            <p:ph type="sldNum" sz="quarter" idx="12"/>
          </p:nvPr>
        </p:nvSpPr>
        <p:spPr/>
        <p:txBody>
          <a:bodyPr/>
          <a:lstStyle/>
          <a:p>
            <a:fld id="{97A0D358-907F-4E83-AF7E-68F68E4B50E3}" type="slidenum">
              <a:rPr lang="en-US" smtClean="0"/>
              <a:t>11</a:t>
            </a:fld>
            <a:endParaRPr lang="en-US"/>
          </a:p>
        </p:txBody>
      </p:sp>
    </p:spTree>
    <p:extLst>
      <p:ext uri="{BB962C8B-B14F-4D97-AF65-F5344CB8AC3E}">
        <p14:creationId xmlns:p14="http://schemas.microsoft.com/office/powerpoint/2010/main" val="20388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 COREQ checklist</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a:xfrm>
            <a:off x="838200" y="1567543"/>
            <a:ext cx="10515600" cy="5029199"/>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2. Study design </a:t>
            </a:r>
            <a:r>
              <a:rPr lang="en-US" b="1" dirty="0" err="1">
                <a:latin typeface="Times New Roman" panose="02020603050405020304" pitchFamily="18" charset="0"/>
                <a:cs typeface="Times New Roman" panose="02020603050405020304" pitchFamily="18" charset="0"/>
              </a:rPr>
              <a:t>cont</a:t>
            </a:r>
            <a:r>
              <a:rPr lang="en-US" b="1"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Data collection </a:t>
            </a:r>
          </a:p>
          <a:p>
            <a:r>
              <a:rPr lang="en-US" dirty="0">
                <a:latin typeface="Times New Roman" panose="02020603050405020304" pitchFamily="18" charset="0"/>
                <a:cs typeface="Times New Roman" panose="02020603050405020304" pitchFamily="18" charset="0"/>
              </a:rPr>
              <a:t>Interview guides </a:t>
            </a:r>
          </a:p>
          <a:p>
            <a:r>
              <a:rPr lang="en-US" dirty="0">
                <a:latin typeface="Times New Roman" panose="02020603050405020304" pitchFamily="18" charset="0"/>
                <a:cs typeface="Times New Roman" panose="02020603050405020304" pitchFamily="18" charset="0"/>
              </a:rPr>
              <a:t>Repeat interviews </a:t>
            </a:r>
          </a:p>
          <a:p>
            <a:r>
              <a:rPr lang="en-US" dirty="0">
                <a:latin typeface="Times New Roman" panose="02020603050405020304" pitchFamily="18" charset="0"/>
                <a:cs typeface="Times New Roman" panose="02020603050405020304" pitchFamily="18" charset="0"/>
              </a:rPr>
              <a:t>Audio/visual recording </a:t>
            </a:r>
          </a:p>
          <a:p>
            <a:r>
              <a:rPr lang="en-US" dirty="0">
                <a:latin typeface="Times New Roman" panose="02020603050405020304" pitchFamily="18" charset="0"/>
                <a:cs typeface="Times New Roman" panose="02020603050405020304" pitchFamily="18" charset="0"/>
              </a:rPr>
              <a:t>Field notes </a:t>
            </a:r>
          </a:p>
          <a:p>
            <a:r>
              <a:rPr lang="en-US" dirty="0">
                <a:latin typeface="Times New Roman" panose="02020603050405020304" pitchFamily="18" charset="0"/>
                <a:cs typeface="Times New Roman" panose="02020603050405020304" pitchFamily="18" charset="0"/>
              </a:rPr>
              <a:t>Duration </a:t>
            </a:r>
          </a:p>
          <a:p>
            <a:r>
              <a:rPr lang="en-US" dirty="0">
                <a:latin typeface="Times New Roman" panose="02020603050405020304" pitchFamily="18" charset="0"/>
                <a:cs typeface="Times New Roman" panose="02020603050405020304" pitchFamily="18" charset="0"/>
              </a:rPr>
              <a:t>Data saturation </a:t>
            </a:r>
          </a:p>
          <a:p>
            <a:r>
              <a:rPr lang="en-US" dirty="0">
                <a:latin typeface="Times New Roman" panose="02020603050405020304" pitchFamily="18" charset="0"/>
                <a:cs typeface="Times New Roman" panose="02020603050405020304" pitchFamily="18" charset="0"/>
              </a:rPr>
              <a:t>Transcripts returned </a:t>
            </a:r>
          </a:p>
        </p:txBody>
      </p:sp>
      <p:sp>
        <p:nvSpPr>
          <p:cNvPr id="4" name="Slide Number Placeholder 3"/>
          <p:cNvSpPr>
            <a:spLocks noGrp="1"/>
          </p:cNvSpPr>
          <p:nvPr>
            <p:ph type="sldNum" sz="quarter" idx="12"/>
          </p:nvPr>
        </p:nvSpPr>
        <p:spPr/>
        <p:txBody>
          <a:bodyPr/>
          <a:lstStyle/>
          <a:p>
            <a:fld id="{97A0D358-907F-4E83-AF7E-68F68E4B50E3}" type="slidenum">
              <a:rPr lang="en-US" smtClean="0"/>
              <a:t>12</a:t>
            </a:fld>
            <a:endParaRPr lang="en-US"/>
          </a:p>
        </p:txBody>
      </p:sp>
    </p:spTree>
    <p:extLst>
      <p:ext uri="{BB962C8B-B14F-4D97-AF65-F5344CB8AC3E}">
        <p14:creationId xmlns:p14="http://schemas.microsoft.com/office/powerpoint/2010/main" val="272819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169182"/>
            <a:ext cx="11364686" cy="1325563"/>
          </a:xfrm>
        </p:spPr>
        <p:txBody>
          <a:bodyPr>
            <a:normAutofit/>
          </a:bodyPr>
          <a:lstStyle/>
          <a:p>
            <a:pPr algn="ctr"/>
            <a:r>
              <a:rPr lang="en-US" sz="3900" b="1" dirty="0">
                <a:latin typeface="Arial Black" panose="020B0A04020102020204" pitchFamily="34" charset="0"/>
              </a:rPr>
              <a:t>Domain 2: Study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9059979"/>
              </p:ext>
            </p:extLst>
          </p:nvPr>
        </p:nvGraphicFramePr>
        <p:xfrm>
          <a:off x="835044" y="1494745"/>
          <a:ext cx="10973779" cy="4709160"/>
        </p:xfrm>
        <a:graphic>
          <a:graphicData uri="http://schemas.openxmlformats.org/drawingml/2006/table">
            <a:tbl>
              <a:tblPr firstRow="1" bandRow="1">
                <a:tableStyleId>{5940675A-B579-460E-94D1-54222C63F5DA}</a:tableStyleId>
              </a:tblPr>
              <a:tblGrid>
                <a:gridCol w="2718053">
                  <a:extLst>
                    <a:ext uri="{9D8B030D-6E8A-4147-A177-3AD203B41FA5}">
                      <a16:colId xmlns:a16="http://schemas.microsoft.com/office/drawing/2014/main" val="258688461"/>
                    </a:ext>
                  </a:extLst>
                </a:gridCol>
                <a:gridCol w="470263">
                  <a:extLst>
                    <a:ext uri="{9D8B030D-6E8A-4147-A177-3AD203B41FA5}">
                      <a16:colId xmlns:a16="http://schemas.microsoft.com/office/drawing/2014/main" val="4185579775"/>
                    </a:ext>
                  </a:extLst>
                </a:gridCol>
                <a:gridCol w="6753497">
                  <a:extLst>
                    <a:ext uri="{9D8B030D-6E8A-4147-A177-3AD203B41FA5}">
                      <a16:colId xmlns:a16="http://schemas.microsoft.com/office/drawing/2014/main" val="316955237"/>
                    </a:ext>
                  </a:extLst>
                </a:gridCol>
                <a:gridCol w="1031966">
                  <a:extLst>
                    <a:ext uri="{9D8B030D-6E8A-4147-A177-3AD203B41FA5}">
                      <a16:colId xmlns:a16="http://schemas.microsoft.com/office/drawing/2014/main" val="2067720951"/>
                    </a:ext>
                  </a:extLst>
                </a:gridCol>
              </a:tblGrid>
              <a:tr h="370840">
                <a:tc>
                  <a:txBody>
                    <a:bodyPr/>
                    <a:lstStyle/>
                    <a:p>
                      <a:r>
                        <a:rPr lang="en-US" sz="1600" b="1" i="0" dirty="0">
                          <a:solidFill>
                            <a:srgbClr val="000000"/>
                          </a:solidFill>
                          <a:effectLst/>
                          <a:latin typeface="Times New Roman" panose="02020603050405020304" pitchFamily="18" charset="0"/>
                          <a:cs typeface="Times New Roman" panose="02020603050405020304" pitchFamily="18" charset="0"/>
                        </a:rPr>
                        <a:t>Topic </a:t>
                      </a:r>
                      <a:endParaRPr lang="en-US" sz="36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Item No.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1800" b="1" i="0" dirty="0">
                          <a:solidFill>
                            <a:srgbClr val="000000"/>
                          </a:solidFill>
                          <a:effectLst/>
                          <a:latin typeface="Times New Roman" panose="02020603050405020304" pitchFamily="18" charset="0"/>
                          <a:cs typeface="Times New Roman" panose="02020603050405020304" pitchFamily="18" charset="0"/>
                        </a:rPr>
                        <a:t>Guide Questions/Description </a:t>
                      </a:r>
                      <a:endParaRPr lang="en-US" sz="40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Reported on Page No</a:t>
                      </a:r>
                      <a:endParaRPr lang="en-US" sz="200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33392053"/>
                  </a:ext>
                </a:extLst>
              </a:tr>
              <a:tr h="370840">
                <a:tc gridSpan="4">
                  <a:txBody>
                    <a:bodyPr/>
                    <a:lstStyle/>
                    <a:p>
                      <a:pPr marL="0" algn="l" defTabSz="914400" rtl="0" eaLnBrk="1" latinLnBrk="0" hangingPunct="1"/>
                      <a:r>
                        <a:rPr lang="en-US" sz="2000" b="1" i="1" kern="1200" dirty="0">
                          <a:solidFill>
                            <a:srgbClr val="000000"/>
                          </a:solidFill>
                          <a:effectLst/>
                          <a:latin typeface="Times New Roman" panose="02020603050405020304" pitchFamily="18" charset="0"/>
                          <a:ea typeface="+mn-ea"/>
                          <a:cs typeface="Times New Roman" panose="02020603050405020304" pitchFamily="18" charset="0"/>
                        </a:rPr>
                        <a:t>Theoretical framework</a:t>
                      </a:r>
                    </a:p>
                  </a:txBody>
                  <a:tcPr anchor="ctr">
                    <a:solidFill>
                      <a:schemeClr val="accent1">
                        <a:lumMod val="40000"/>
                        <a:lumOff val="60000"/>
                      </a:schemeClr>
                    </a:solidFill>
                  </a:tcPr>
                </a:tc>
                <a:tc hMerge="1">
                  <a:txBody>
                    <a:bodyPr/>
                    <a:lstStyle/>
                    <a:p>
                      <a:endParaRPr lang="en-US" dirty="0">
                        <a:effectLst/>
                      </a:endParaRPr>
                    </a:p>
                  </a:txBody>
                  <a:tcPr anchor="ctr"/>
                </a:tc>
                <a:tc hMerge="1">
                  <a:txBody>
                    <a:bodyPr/>
                    <a:lstStyle/>
                    <a:p>
                      <a:endParaRPr lang="en-US" dirty="0">
                        <a:effectLst/>
                      </a:endParaRPr>
                    </a:p>
                  </a:txBody>
                  <a:tcPr anchor="ctr"/>
                </a:tc>
                <a:tc hMerge="1">
                  <a:txBody>
                    <a:bodyPr/>
                    <a:lstStyle/>
                    <a:p>
                      <a:endParaRPr lang="en-US"/>
                    </a:p>
                  </a:txBody>
                  <a:tcPr/>
                </a:tc>
                <a:extLst>
                  <a:ext uri="{0D108BD9-81ED-4DB2-BD59-A6C34878D82A}">
                    <a16:rowId xmlns:a16="http://schemas.microsoft.com/office/drawing/2014/main" val="2597110757"/>
                  </a:ext>
                </a:extLst>
              </a:tr>
              <a:tr h="370840">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Methodological orientation and Theory</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9 </a:t>
                      </a:r>
                    </a:p>
                  </a:txBody>
                  <a:tcPr anchor="ctr"/>
                </a:tc>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What methodological orientation was stated to underpin the study? e.g. grounded theory, discourse analysis, ethnography, phenomenology, content analysis</a:t>
                      </a:r>
                    </a:p>
                  </a:txBody>
                  <a:tcPr anchor="ctr"/>
                </a:tc>
                <a:tc>
                  <a:txBody>
                    <a:bodyPr/>
                    <a:lstStyle/>
                    <a:p>
                      <a:endParaRPr lang="en-US" dirty="0"/>
                    </a:p>
                  </a:txBody>
                  <a:tcPr/>
                </a:tc>
                <a:extLst>
                  <a:ext uri="{0D108BD9-81ED-4DB2-BD59-A6C34878D82A}">
                    <a16:rowId xmlns:a16="http://schemas.microsoft.com/office/drawing/2014/main" val="3240953011"/>
                  </a:ext>
                </a:extLst>
              </a:tr>
              <a:tr h="370840">
                <a:tc gridSpan="4">
                  <a:txBody>
                    <a:bodyPr/>
                    <a:lstStyle/>
                    <a:p>
                      <a:r>
                        <a:rPr lang="en-US" sz="2000" b="1" i="1" kern="1200" dirty="0">
                          <a:solidFill>
                            <a:srgbClr val="000000"/>
                          </a:solidFill>
                          <a:effectLst/>
                          <a:latin typeface="Times New Roman" panose="02020603050405020304" pitchFamily="18" charset="0"/>
                          <a:ea typeface="+mn-ea"/>
                          <a:cs typeface="Times New Roman" panose="02020603050405020304" pitchFamily="18" charset="0"/>
                        </a:rPr>
                        <a:t>Participant selection</a:t>
                      </a:r>
                    </a:p>
                  </a:txBody>
                  <a:tcPr anchor="ctr">
                    <a:solidFill>
                      <a:schemeClr val="accent1">
                        <a:lumMod val="40000"/>
                        <a:lumOff val="60000"/>
                      </a:schemeClr>
                    </a:solidFill>
                  </a:tcPr>
                </a:tc>
                <a:tc hMerge="1">
                  <a:txBody>
                    <a:bodyPr/>
                    <a:lstStyle/>
                    <a:p>
                      <a:endParaRPr lang="en-US" sz="2000" dirty="0">
                        <a:effectLst/>
                        <a:latin typeface="Times New Roman" panose="02020603050405020304" pitchFamily="18" charset="0"/>
                        <a:cs typeface="Times New Roman" panose="02020603050405020304" pitchFamily="18" charset="0"/>
                      </a:endParaRPr>
                    </a:p>
                  </a:txBody>
                  <a:tcPr anchor="ctr"/>
                </a:tc>
                <a:tc hMerge="1">
                  <a:txBody>
                    <a:bodyPr/>
                    <a:lstStyle/>
                    <a:p>
                      <a:endParaRPr lang="en-US" sz="2000" dirty="0">
                        <a:effectLst/>
                        <a:latin typeface="Times New Roman" panose="02020603050405020304" pitchFamily="18" charset="0"/>
                        <a:cs typeface="Times New Roman" panose="02020603050405020304" pitchFamily="18" charset="0"/>
                      </a:endParaRPr>
                    </a:p>
                  </a:txBody>
                  <a:tcPr anchor="ctr"/>
                </a:tc>
                <a:tc hMerge="1">
                  <a:txBody>
                    <a:bodyPr/>
                    <a:lstStyle/>
                    <a:p>
                      <a:endParaRPr lang="en-US"/>
                    </a:p>
                  </a:txBody>
                  <a:tcPr/>
                </a:tc>
                <a:extLst>
                  <a:ext uri="{0D108BD9-81ED-4DB2-BD59-A6C34878D82A}">
                    <a16:rowId xmlns:a16="http://schemas.microsoft.com/office/drawing/2014/main" val="749181002"/>
                  </a:ext>
                </a:extLst>
              </a:tr>
              <a:tr h="370840">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Sampling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10 </a:t>
                      </a:r>
                    </a:p>
                  </a:txBody>
                  <a:tcPr anchor="ctr"/>
                </a:tc>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How were participants selected? e.g. purposive, convenience, consecutive, snowball</a:t>
                      </a:r>
                    </a:p>
                  </a:txBody>
                  <a:tcPr anchor="ctr"/>
                </a:tc>
                <a:tc>
                  <a:txBody>
                    <a:bodyPr/>
                    <a:lstStyle/>
                    <a:p>
                      <a:endParaRPr lang="en-US" dirty="0"/>
                    </a:p>
                  </a:txBody>
                  <a:tcPr/>
                </a:tc>
                <a:extLst>
                  <a:ext uri="{0D108BD9-81ED-4DB2-BD59-A6C34878D82A}">
                    <a16:rowId xmlns:a16="http://schemas.microsoft.com/office/drawing/2014/main" val="1373807147"/>
                  </a:ext>
                </a:extLst>
              </a:tr>
              <a:tr h="370840">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Method of approach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11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How were participants approached? e.g. face-to-face, telephone, mail, email</a:t>
                      </a:r>
                    </a:p>
                  </a:txBody>
                  <a:tcPr anchor="ctr"/>
                </a:tc>
                <a:tc>
                  <a:txBody>
                    <a:bodyPr/>
                    <a:lstStyle/>
                    <a:p>
                      <a:endParaRPr lang="en-US"/>
                    </a:p>
                  </a:txBody>
                  <a:tcPr/>
                </a:tc>
                <a:extLst>
                  <a:ext uri="{0D108BD9-81ED-4DB2-BD59-A6C34878D82A}">
                    <a16:rowId xmlns:a16="http://schemas.microsoft.com/office/drawing/2014/main" val="3010166311"/>
                  </a:ext>
                </a:extLst>
              </a:tr>
              <a:tr h="37084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Sample size </a:t>
                      </a:r>
                    </a:p>
                  </a:txBody>
                  <a:tcPr anchor="ctr"/>
                </a:tc>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12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How many participants were in the study?</a:t>
                      </a:r>
                    </a:p>
                  </a:txBody>
                  <a:tcPr anchor="ctr"/>
                </a:tc>
                <a:tc>
                  <a:txBody>
                    <a:bodyPr/>
                    <a:lstStyle/>
                    <a:p>
                      <a:endParaRPr lang="en-US"/>
                    </a:p>
                  </a:txBody>
                  <a:tcPr/>
                </a:tc>
                <a:extLst>
                  <a:ext uri="{0D108BD9-81ED-4DB2-BD59-A6C34878D82A}">
                    <a16:rowId xmlns:a16="http://schemas.microsoft.com/office/drawing/2014/main" val="1795094339"/>
                  </a:ext>
                </a:extLst>
              </a:tr>
              <a:tr h="37084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Non-participation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13 </a:t>
                      </a:r>
                    </a:p>
                  </a:txBody>
                  <a:tcPr anchor="ctr"/>
                </a:tc>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How many people refused to participate or dropped out? Reasons?</a:t>
                      </a:r>
                    </a:p>
                  </a:txBody>
                  <a:tcPr anchor="ctr"/>
                </a:tc>
                <a:tc>
                  <a:txBody>
                    <a:bodyPr/>
                    <a:lstStyle/>
                    <a:p>
                      <a:endParaRPr lang="en-US" dirty="0"/>
                    </a:p>
                  </a:txBody>
                  <a:tcPr/>
                </a:tc>
                <a:extLst>
                  <a:ext uri="{0D108BD9-81ED-4DB2-BD59-A6C34878D82A}">
                    <a16:rowId xmlns:a16="http://schemas.microsoft.com/office/drawing/2014/main" val="1145045461"/>
                  </a:ext>
                </a:extLst>
              </a:tr>
            </a:tbl>
          </a:graphicData>
        </a:graphic>
      </p:graphicFrame>
      <p:sp>
        <p:nvSpPr>
          <p:cNvPr id="7" name="Slide Number Placeholder 6"/>
          <p:cNvSpPr>
            <a:spLocks noGrp="1"/>
          </p:cNvSpPr>
          <p:nvPr>
            <p:ph type="sldNum" sz="quarter" idx="12"/>
          </p:nvPr>
        </p:nvSpPr>
        <p:spPr/>
        <p:txBody>
          <a:bodyPr/>
          <a:lstStyle/>
          <a:p>
            <a:fld id="{97A0D358-907F-4E83-AF7E-68F68E4B50E3}" type="slidenum">
              <a:rPr lang="en-US" smtClean="0"/>
              <a:t>13</a:t>
            </a:fld>
            <a:endParaRPr lang="en-US"/>
          </a:p>
        </p:txBody>
      </p:sp>
    </p:spTree>
    <p:extLst>
      <p:ext uri="{BB962C8B-B14F-4D97-AF65-F5344CB8AC3E}">
        <p14:creationId xmlns:p14="http://schemas.microsoft.com/office/powerpoint/2010/main" val="248388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169182"/>
            <a:ext cx="11364686" cy="1325563"/>
          </a:xfrm>
        </p:spPr>
        <p:txBody>
          <a:bodyPr>
            <a:normAutofit/>
          </a:bodyPr>
          <a:lstStyle/>
          <a:p>
            <a:pPr algn="ctr"/>
            <a:r>
              <a:rPr lang="en-US" sz="3900" b="1" dirty="0">
                <a:latin typeface="Arial Black" panose="020B0A04020102020204" pitchFamily="34" charset="0"/>
              </a:rPr>
              <a:t>Domain 2: Study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589471"/>
              </p:ext>
            </p:extLst>
          </p:nvPr>
        </p:nvGraphicFramePr>
        <p:xfrm>
          <a:off x="639590" y="2043385"/>
          <a:ext cx="10973779" cy="2910840"/>
        </p:xfrm>
        <a:graphic>
          <a:graphicData uri="http://schemas.openxmlformats.org/drawingml/2006/table">
            <a:tbl>
              <a:tblPr firstRow="1" bandRow="1">
                <a:tableStyleId>{5940675A-B579-460E-94D1-54222C63F5DA}</a:tableStyleId>
              </a:tblPr>
              <a:tblGrid>
                <a:gridCol w="2718053">
                  <a:extLst>
                    <a:ext uri="{9D8B030D-6E8A-4147-A177-3AD203B41FA5}">
                      <a16:colId xmlns:a16="http://schemas.microsoft.com/office/drawing/2014/main" val="258688461"/>
                    </a:ext>
                  </a:extLst>
                </a:gridCol>
                <a:gridCol w="470263">
                  <a:extLst>
                    <a:ext uri="{9D8B030D-6E8A-4147-A177-3AD203B41FA5}">
                      <a16:colId xmlns:a16="http://schemas.microsoft.com/office/drawing/2014/main" val="4185579775"/>
                    </a:ext>
                  </a:extLst>
                </a:gridCol>
                <a:gridCol w="6753497">
                  <a:extLst>
                    <a:ext uri="{9D8B030D-6E8A-4147-A177-3AD203B41FA5}">
                      <a16:colId xmlns:a16="http://schemas.microsoft.com/office/drawing/2014/main" val="316955237"/>
                    </a:ext>
                  </a:extLst>
                </a:gridCol>
                <a:gridCol w="1031966">
                  <a:extLst>
                    <a:ext uri="{9D8B030D-6E8A-4147-A177-3AD203B41FA5}">
                      <a16:colId xmlns:a16="http://schemas.microsoft.com/office/drawing/2014/main" val="2067720951"/>
                    </a:ext>
                  </a:extLst>
                </a:gridCol>
              </a:tblGrid>
              <a:tr h="370840">
                <a:tc>
                  <a:txBody>
                    <a:bodyPr/>
                    <a:lstStyle/>
                    <a:p>
                      <a:r>
                        <a:rPr lang="en-US" sz="1600" b="1" i="0" dirty="0">
                          <a:solidFill>
                            <a:srgbClr val="000000"/>
                          </a:solidFill>
                          <a:effectLst/>
                          <a:latin typeface="Times New Roman" panose="02020603050405020304" pitchFamily="18" charset="0"/>
                          <a:cs typeface="Times New Roman" panose="02020603050405020304" pitchFamily="18" charset="0"/>
                        </a:rPr>
                        <a:t>Topic </a:t>
                      </a:r>
                      <a:endParaRPr lang="en-US" sz="36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Item No.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1800" b="1" i="0" dirty="0">
                          <a:solidFill>
                            <a:srgbClr val="000000"/>
                          </a:solidFill>
                          <a:effectLst/>
                          <a:latin typeface="Times New Roman" panose="02020603050405020304" pitchFamily="18" charset="0"/>
                          <a:cs typeface="Times New Roman" panose="02020603050405020304" pitchFamily="18" charset="0"/>
                        </a:rPr>
                        <a:t>Guide Questions/Description </a:t>
                      </a:r>
                      <a:endParaRPr lang="en-US" sz="40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Reported on Page No</a:t>
                      </a:r>
                      <a:endParaRPr lang="en-US" sz="200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33392053"/>
                  </a:ext>
                </a:extLst>
              </a:tr>
              <a:tr h="370840">
                <a:tc gridSpan="4">
                  <a:txBody>
                    <a:bodyPr/>
                    <a:lstStyle/>
                    <a:p>
                      <a:pPr marL="0" algn="l" defTabSz="914400" rtl="0" eaLnBrk="1" latinLnBrk="0" hangingPunct="1"/>
                      <a:r>
                        <a:rPr lang="en-US" sz="2000" b="1" i="1" kern="1200" dirty="0">
                          <a:solidFill>
                            <a:srgbClr val="000000"/>
                          </a:solidFill>
                          <a:effectLst/>
                          <a:latin typeface="Times New Roman" panose="02020603050405020304" pitchFamily="18" charset="0"/>
                          <a:ea typeface="+mn-ea"/>
                          <a:cs typeface="Times New Roman" panose="02020603050405020304" pitchFamily="18" charset="0"/>
                        </a:rPr>
                        <a:t>Setting</a:t>
                      </a:r>
                    </a:p>
                  </a:txBody>
                  <a:tcPr anchor="ctr">
                    <a:solidFill>
                      <a:schemeClr val="accent1">
                        <a:lumMod val="40000"/>
                        <a:lumOff val="60000"/>
                      </a:schemeClr>
                    </a:solidFill>
                  </a:tcPr>
                </a:tc>
                <a:tc hMerge="1">
                  <a:txBody>
                    <a:bodyPr/>
                    <a:lstStyle/>
                    <a:p>
                      <a:endParaRPr lang="en-US" dirty="0">
                        <a:effectLst/>
                      </a:endParaRPr>
                    </a:p>
                  </a:txBody>
                  <a:tcPr anchor="ctr"/>
                </a:tc>
                <a:tc hMerge="1">
                  <a:txBody>
                    <a:bodyPr/>
                    <a:lstStyle/>
                    <a:p>
                      <a:endParaRPr lang="en-US" dirty="0">
                        <a:effectLst/>
                      </a:endParaRPr>
                    </a:p>
                  </a:txBody>
                  <a:tcPr anchor="ctr"/>
                </a:tc>
                <a:tc hMerge="1">
                  <a:txBody>
                    <a:bodyPr/>
                    <a:lstStyle/>
                    <a:p>
                      <a:endParaRPr lang="en-US"/>
                    </a:p>
                  </a:txBody>
                  <a:tcPr/>
                </a:tc>
                <a:extLst>
                  <a:ext uri="{0D108BD9-81ED-4DB2-BD59-A6C34878D82A}">
                    <a16:rowId xmlns:a16="http://schemas.microsoft.com/office/drawing/2014/main" val="2597110757"/>
                  </a:ext>
                </a:extLst>
              </a:tr>
              <a:tr h="37084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Setting of data collection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14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Where was the data collected? e.g. home, clinic, workplace</a:t>
                      </a:r>
                    </a:p>
                  </a:txBody>
                  <a:tcPr anchor="ctr"/>
                </a:tc>
                <a:tc>
                  <a:txBody>
                    <a:bodyPr/>
                    <a:lstStyle/>
                    <a:p>
                      <a:endParaRPr lang="en-US" dirty="0"/>
                    </a:p>
                  </a:txBody>
                  <a:tcPr/>
                </a:tc>
                <a:extLst>
                  <a:ext uri="{0D108BD9-81ED-4DB2-BD59-A6C34878D82A}">
                    <a16:rowId xmlns:a16="http://schemas.microsoft.com/office/drawing/2014/main" val="3240953011"/>
                  </a:ext>
                </a:extLst>
              </a:tr>
              <a:tr h="37084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Presence of nonparticipants</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15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Was anyone else present besides the participants and researchers?</a:t>
                      </a:r>
                    </a:p>
                  </a:txBody>
                  <a:tcPr anchor="ctr"/>
                </a:tc>
                <a:tc>
                  <a:txBody>
                    <a:bodyPr/>
                    <a:lstStyle/>
                    <a:p>
                      <a:endParaRPr lang="en-US" dirty="0"/>
                    </a:p>
                  </a:txBody>
                  <a:tcPr/>
                </a:tc>
                <a:extLst>
                  <a:ext uri="{0D108BD9-81ED-4DB2-BD59-A6C34878D82A}">
                    <a16:rowId xmlns:a16="http://schemas.microsoft.com/office/drawing/2014/main" val="2600664189"/>
                  </a:ext>
                </a:extLst>
              </a:tr>
              <a:tr h="37084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Description of sample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16 </a:t>
                      </a:r>
                    </a:p>
                  </a:txBody>
                  <a:tcPr anchor="ctr"/>
                </a:tc>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What are the important characteristics of the sample? e.g. demographic data, date</a:t>
                      </a:r>
                    </a:p>
                  </a:txBody>
                  <a:tcPr anchor="ctr"/>
                </a:tc>
                <a:tc>
                  <a:txBody>
                    <a:bodyPr/>
                    <a:lstStyle/>
                    <a:p>
                      <a:endParaRPr lang="en-US" dirty="0"/>
                    </a:p>
                  </a:txBody>
                  <a:tcPr/>
                </a:tc>
                <a:extLst>
                  <a:ext uri="{0D108BD9-81ED-4DB2-BD59-A6C34878D82A}">
                    <a16:rowId xmlns:a16="http://schemas.microsoft.com/office/drawing/2014/main" val="58081639"/>
                  </a:ext>
                </a:extLst>
              </a:tr>
            </a:tbl>
          </a:graphicData>
        </a:graphic>
      </p:graphicFrame>
      <p:sp>
        <p:nvSpPr>
          <p:cNvPr id="3" name="Slide Number Placeholder 2"/>
          <p:cNvSpPr>
            <a:spLocks noGrp="1"/>
          </p:cNvSpPr>
          <p:nvPr>
            <p:ph type="sldNum" sz="quarter" idx="12"/>
          </p:nvPr>
        </p:nvSpPr>
        <p:spPr/>
        <p:txBody>
          <a:bodyPr/>
          <a:lstStyle/>
          <a:p>
            <a:fld id="{97A0D358-907F-4E83-AF7E-68F68E4B50E3}" type="slidenum">
              <a:rPr lang="en-US" smtClean="0"/>
              <a:t>14</a:t>
            </a:fld>
            <a:endParaRPr lang="en-US"/>
          </a:p>
        </p:txBody>
      </p:sp>
    </p:spTree>
    <p:extLst>
      <p:ext uri="{BB962C8B-B14F-4D97-AF65-F5344CB8AC3E}">
        <p14:creationId xmlns:p14="http://schemas.microsoft.com/office/powerpoint/2010/main" val="1431239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44137" y="169182"/>
            <a:ext cx="11364686" cy="1325563"/>
          </a:xfrm>
        </p:spPr>
        <p:txBody>
          <a:bodyPr>
            <a:normAutofit/>
          </a:bodyPr>
          <a:lstStyle/>
          <a:p>
            <a:pPr algn="ctr"/>
            <a:r>
              <a:rPr lang="en-US" sz="3900" b="1" dirty="0">
                <a:latin typeface="Arial Black" panose="020B0A04020102020204" pitchFamily="34" charset="0"/>
              </a:rPr>
              <a:t>Domain 2: Study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9998072"/>
              </p:ext>
            </p:extLst>
          </p:nvPr>
        </p:nvGraphicFramePr>
        <p:xfrm>
          <a:off x="639590" y="1494745"/>
          <a:ext cx="10998690" cy="4800600"/>
        </p:xfrm>
        <a:graphic>
          <a:graphicData uri="http://schemas.openxmlformats.org/drawingml/2006/table">
            <a:tbl>
              <a:tblPr firstRow="1" bandRow="1">
                <a:tableStyleId>{5940675A-B579-460E-94D1-54222C63F5DA}</a:tableStyleId>
              </a:tblPr>
              <a:tblGrid>
                <a:gridCol w="2626124">
                  <a:extLst>
                    <a:ext uri="{9D8B030D-6E8A-4147-A177-3AD203B41FA5}">
                      <a16:colId xmlns:a16="http://schemas.microsoft.com/office/drawing/2014/main" val="258688461"/>
                    </a:ext>
                  </a:extLst>
                </a:gridCol>
                <a:gridCol w="587103">
                  <a:extLst>
                    <a:ext uri="{9D8B030D-6E8A-4147-A177-3AD203B41FA5}">
                      <a16:colId xmlns:a16="http://schemas.microsoft.com/office/drawing/2014/main" val="125105764"/>
                    </a:ext>
                  </a:extLst>
                </a:gridCol>
                <a:gridCol w="6753497">
                  <a:extLst>
                    <a:ext uri="{9D8B030D-6E8A-4147-A177-3AD203B41FA5}">
                      <a16:colId xmlns:a16="http://schemas.microsoft.com/office/drawing/2014/main" val="316955237"/>
                    </a:ext>
                  </a:extLst>
                </a:gridCol>
                <a:gridCol w="1031966">
                  <a:extLst>
                    <a:ext uri="{9D8B030D-6E8A-4147-A177-3AD203B41FA5}">
                      <a16:colId xmlns:a16="http://schemas.microsoft.com/office/drawing/2014/main" val="2067720951"/>
                    </a:ext>
                  </a:extLst>
                </a:gridCol>
              </a:tblGrid>
              <a:tr h="370840">
                <a:tc>
                  <a:txBody>
                    <a:bodyPr/>
                    <a:lstStyle/>
                    <a:p>
                      <a:r>
                        <a:rPr lang="en-US" sz="1600" b="1" i="0" dirty="0">
                          <a:solidFill>
                            <a:srgbClr val="000000"/>
                          </a:solidFill>
                          <a:effectLst/>
                          <a:latin typeface="Times New Roman" panose="02020603050405020304" pitchFamily="18" charset="0"/>
                          <a:cs typeface="Times New Roman" panose="02020603050405020304" pitchFamily="18" charset="0"/>
                        </a:rPr>
                        <a:t>Topic </a:t>
                      </a:r>
                      <a:endParaRPr lang="en-US" sz="36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Item No.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1800" b="1" i="0" dirty="0">
                          <a:solidFill>
                            <a:srgbClr val="000000"/>
                          </a:solidFill>
                          <a:effectLst/>
                          <a:latin typeface="Times New Roman" panose="02020603050405020304" pitchFamily="18" charset="0"/>
                          <a:cs typeface="Times New Roman" panose="02020603050405020304" pitchFamily="18" charset="0"/>
                        </a:rPr>
                        <a:t>Guide Questions/Description </a:t>
                      </a:r>
                      <a:endParaRPr lang="en-US" sz="40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Reported on Page No</a:t>
                      </a:r>
                      <a:endParaRPr lang="en-US" sz="200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33392053"/>
                  </a:ext>
                </a:extLst>
              </a:tr>
              <a:tr h="370840">
                <a:tc gridSpan="4">
                  <a:txBody>
                    <a:bodyPr/>
                    <a:lstStyle/>
                    <a:p>
                      <a:pPr marL="0" algn="l" defTabSz="914400" rtl="0" eaLnBrk="1" latinLnBrk="0" hangingPunct="1"/>
                      <a:r>
                        <a:rPr lang="en-US" sz="2000" b="1" i="1" kern="1200" dirty="0">
                          <a:solidFill>
                            <a:srgbClr val="000000"/>
                          </a:solidFill>
                          <a:effectLst/>
                          <a:latin typeface="Times New Roman" panose="02020603050405020304" pitchFamily="18" charset="0"/>
                          <a:ea typeface="+mn-ea"/>
                          <a:cs typeface="Times New Roman" panose="02020603050405020304" pitchFamily="18" charset="0"/>
                        </a:rPr>
                        <a:t>Data collection</a:t>
                      </a:r>
                    </a:p>
                  </a:txBody>
                  <a:tcPr anchor="ctr">
                    <a:solidFill>
                      <a:schemeClr val="accent1">
                        <a:lumMod val="40000"/>
                        <a:lumOff val="60000"/>
                      </a:schemeClr>
                    </a:solidFill>
                  </a:tcPr>
                </a:tc>
                <a:tc hMerge="1">
                  <a:txBody>
                    <a:bodyPr/>
                    <a:lstStyle/>
                    <a:p>
                      <a:endParaRPr lang="en-US"/>
                    </a:p>
                  </a:txBody>
                  <a:tcPr/>
                </a:tc>
                <a:tc hMerge="1">
                  <a:txBody>
                    <a:bodyPr/>
                    <a:lstStyle/>
                    <a:p>
                      <a:endParaRPr lang="en-US" dirty="0">
                        <a:effectLst/>
                      </a:endParaRPr>
                    </a:p>
                  </a:txBody>
                  <a:tcPr anchor="ctr"/>
                </a:tc>
                <a:tc hMerge="1">
                  <a:txBody>
                    <a:bodyPr/>
                    <a:lstStyle/>
                    <a:p>
                      <a:endParaRPr lang="en-US"/>
                    </a:p>
                  </a:txBody>
                  <a:tcPr/>
                </a:tc>
                <a:extLst>
                  <a:ext uri="{0D108BD9-81ED-4DB2-BD59-A6C34878D82A}">
                    <a16:rowId xmlns:a16="http://schemas.microsoft.com/office/drawing/2014/main" val="2597110757"/>
                  </a:ext>
                </a:extLst>
              </a:tr>
              <a:tr h="370840">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Interview guide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17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Were questions, prompts, guides provided by the authors? Was it pilot tested?</a:t>
                      </a:r>
                      <a:r>
                        <a:rPr lang="fa-IR"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a:solidFill>
                            <a:srgbClr val="000000"/>
                          </a:solidFill>
                          <a:effectLst/>
                          <a:latin typeface="Times New Roman" panose="02020603050405020304" pitchFamily="18" charset="0"/>
                          <a:cs typeface="Times New Roman" panose="02020603050405020304" pitchFamily="18" charset="0"/>
                        </a:rPr>
                        <a:t>Probing questions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3240953011"/>
                  </a:ext>
                </a:extLst>
              </a:tr>
              <a:tr h="370840">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Repeat interviews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18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Were repeat inter views carried out? If yes, how many?</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2600664189"/>
                  </a:ext>
                </a:extLst>
              </a:tr>
              <a:tr h="370840">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Audio/visual recording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19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Did the research use audio or visual recording to collect the data?</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58081639"/>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Field notes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20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Were field notes made during and/or after the inter view or focus group?</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410746656"/>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Duration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21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What was the duration of the inter views or focus group?</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35954901"/>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Data saturation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22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Was data saturation discussed?</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1098137755"/>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Transcripts returned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23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dirty="0">
                          <a:solidFill>
                            <a:srgbClr val="000000"/>
                          </a:solidFill>
                          <a:effectLst/>
                          <a:latin typeface="Times New Roman" panose="02020603050405020304" pitchFamily="18" charset="0"/>
                          <a:cs typeface="Times New Roman" panose="02020603050405020304" pitchFamily="18" charset="0"/>
                        </a:rPr>
                        <a:t>Were transcripts returned to participants for comment and/or correction?</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2967592888"/>
                  </a:ext>
                </a:extLst>
              </a:tr>
            </a:tbl>
          </a:graphicData>
        </a:graphic>
      </p:graphicFrame>
      <p:sp>
        <p:nvSpPr>
          <p:cNvPr id="3" name="Slide Number Placeholder 2"/>
          <p:cNvSpPr>
            <a:spLocks noGrp="1"/>
          </p:cNvSpPr>
          <p:nvPr>
            <p:ph type="sldNum" sz="quarter" idx="12"/>
          </p:nvPr>
        </p:nvSpPr>
        <p:spPr/>
        <p:txBody>
          <a:bodyPr/>
          <a:lstStyle/>
          <a:p>
            <a:fld id="{97A0D358-907F-4E83-AF7E-68F68E4B50E3}" type="slidenum">
              <a:rPr lang="en-US" smtClean="0"/>
              <a:t>15</a:t>
            </a:fld>
            <a:endParaRPr lang="en-US"/>
          </a:p>
        </p:txBody>
      </p:sp>
    </p:spTree>
    <p:extLst>
      <p:ext uri="{BB962C8B-B14F-4D97-AF65-F5344CB8AC3E}">
        <p14:creationId xmlns:p14="http://schemas.microsoft.com/office/powerpoint/2010/main" val="193292882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 COREQ checklist</a:t>
            </a:r>
          </a:p>
        </p:txBody>
      </p:sp>
      <p:sp>
        <p:nvSpPr>
          <p:cNvPr id="3" name="Content Placeholder 2"/>
          <p:cNvSpPr>
            <a:spLocks noGrp="1"/>
          </p:cNvSpPr>
          <p:nvPr>
            <p:ph idx="1"/>
          </p:nvPr>
        </p:nvSpPr>
        <p:spPr>
          <a:xfrm>
            <a:off x="838200" y="1690688"/>
            <a:ext cx="10515600" cy="4697049"/>
          </a:xfrm>
        </p:spPr>
        <p:txBody>
          <a:bodyPr>
            <a:normAutofit fontScale="92500" lnSpcReduction="20000"/>
          </a:bodyPr>
          <a:lstStyle/>
          <a:p>
            <a:pPr marL="0" indent="0">
              <a:buNone/>
            </a:pPr>
            <a:r>
              <a:rPr lang="en-US" b="1" dirty="0">
                <a:latin typeface="Times New Roman" panose="02020603050405020304" pitchFamily="18" charset="0"/>
                <a:cs typeface="Times New Roman" panose="02020603050405020304" pitchFamily="18" charset="0"/>
              </a:rPr>
              <a:t>3. Analysis &amp; findings </a:t>
            </a:r>
          </a:p>
          <a:p>
            <a:r>
              <a:rPr lang="en-US" dirty="0">
                <a:latin typeface="Times New Roman" panose="02020603050405020304" pitchFamily="18" charset="0"/>
                <a:cs typeface="Times New Roman" panose="02020603050405020304" pitchFamily="18" charset="0"/>
              </a:rPr>
              <a:t>Data analysis </a:t>
            </a:r>
          </a:p>
          <a:p>
            <a:r>
              <a:rPr lang="en-US" dirty="0">
                <a:latin typeface="Times New Roman" panose="02020603050405020304" pitchFamily="18" charset="0"/>
                <a:cs typeface="Times New Roman" panose="02020603050405020304" pitchFamily="18" charset="0"/>
              </a:rPr>
              <a:t>Number of data coders </a:t>
            </a:r>
          </a:p>
          <a:p>
            <a:r>
              <a:rPr lang="en-US" dirty="0">
                <a:latin typeface="Times New Roman" panose="02020603050405020304" pitchFamily="18" charset="0"/>
                <a:cs typeface="Times New Roman" panose="02020603050405020304" pitchFamily="18" charset="0"/>
              </a:rPr>
              <a:t>Description of the coding tree </a:t>
            </a:r>
          </a:p>
          <a:p>
            <a:r>
              <a:rPr lang="en-US" dirty="0">
                <a:latin typeface="Times New Roman" panose="02020603050405020304" pitchFamily="18" charset="0"/>
                <a:cs typeface="Times New Roman" panose="02020603050405020304" pitchFamily="18" charset="0"/>
              </a:rPr>
              <a:t>Derivation of themes (inductive or deductive) </a:t>
            </a:r>
          </a:p>
          <a:p>
            <a:r>
              <a:rPr lang="en-US" dirty="0">
                <a:latin typeface="Times New Roman" panose="02020603050405020304" pitchFamily="18" charset="0"/>
                <a:cs typeface="Times New Roman" panose="02020603050405020304" pitchFamily="18" charset="0"/>
              </a:rPr>
              <a:t>Software </a:t>
            </a:r>
          </a:p>
          <a:p>
            <a:r>
              <a:rPr lang="en-US" dirty="0">
                <a:latin typeface="Times New Roman" panose="02020603050405020304" pitchFamily="18" charset="0"/>
                <a:cs typeface="Times New Roman" panose="02020603050405020304" pitchFamily="18" charset="0"/>
              </a:rPr>
              <a:t>Participant checking </a:t>
            </a:r>
          </a:p>
          <a:p>
            <a:r>
              <a:rPr lang="en-US" dirty="0">
                <a:latin typeface="Times New Roman" panose="02020603050405020304" pitchFamily="18" charset="0"/>
                <a:cs typeface="Times New Roman" panose="02020603050405020304" pitchFamily="18" charset="0"/>
              </a:rPr>
              <a:t>Reporting </a:t>
            </a:r>
          </a:p>
          <a:p>
            <a:r>
              <a:rPr lang="en-US" dirty="0">
                <a:latin typeface="Times New Roman" panose="02020603050405020304" pitchFamily="18" charset="0"/>
                <a:cs typeface="Times New Roman" panose="02020603050405020304" pitchFamily="18" charset="0"/>
              </a:rPr>
              <a:t>Quotations presented </a:t>
            </a:r>
          </a:p>
          <a:p>
            <a:r>
              <a:rPr lang="en-US" dirty="0">
                <a:latin typeface="Times New Roman" panose="02020603050405020304" pitchFamily="18" charset="0"/>
                <a:cs typeface="Times New Roman" panose="02020603050405020304" pitchFamily="18" charset="0"/>
              </a:rPr>
              <a:t>Data &amp; findings consistent </a:t>
            </a:r>
          </a:p>
          <a:p>
            <a:r>
              <a:rPr lang="en-US" dirty="0">
                <a:latin typeface="Times New Roman" panose="02020603050405020304" pitchFamily="18" charset="0"/>
                <a:cs typeface="Times New Roman" panose="02020603050405020304" pitchFamily="18" charset="0"/>
              </a:rPr>
              <a:t>Clarity of major &amp; minor themes </a:t>
            </a:r>
          </a:p>
        </p:txBody>
      </p:sp>
      <p:sp>
        <p:nvSpPr>
          <p:cNvPr id="4" name="Slide Number Placeholder 3"/>
          <p:cNvSpPr>
            <a:spLocks noGrp="1"/>
          </p:cNvSpPr>
          <p:nvPr>
            <p:ph type="sldNum" sz="quarter" idx="12"/>
          </p:nvPr>
        </p:nvSpPr>
        <p:spPr/>
        <p:txBody>
          <a:bodyPr/>
          <a:lstStyle/>
          <a:p>
            <a:fld id="{97A0D358-907F-4E83-AF7E-68F68E4B50E3}" type="slidenum">
              <a:rPr lang="en-US" smtClean="0"/>
              <a:t>16</a:t>
            </a:fld>
            <a:endParaRPr lang="en-US"/>
          </a:p>
        </p:txBody>
      </p:sp>
    </p:spTree>
    <p:extLst>
      <p:ext uri="{BB962C8B-B14F-4D97-AF65-F5344CB8AC3E}">
        <p14:creationId xmlns:p14="http://schemas.microsoft.com/office/powerpoint/2010/main" val="422684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4949" y="169182"/>
            <a:ext cx="12932229" cy="1325563"/>
          </a:xfrm>
        </p:spPr>
        <p:txBody>
          <a:bodyPr>
            <a:normAutofit/>
          </a:bodyPr>
          <a:lstStyle/>
          <a:p>
            <a:pPr algn="ctr"/>
            <a:r>
              <a:rPr lang="en-US" sz="3900" b="1" dirty="0">
                <a:latin typeface="Arial Black" panose="020B0A04020102020204" pitchFamily="34" charset="0"/>
              </a:rPr>
              <a:t>Domain 3: analysis and findings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6442853"/>
              </p:ext>
            </p:extLst>
          </p:nvPr>
        </p:nvGraphicFramePr>
        <p:xfrm>
          <a:off x="639590" y="1494745"/>
          <a:ext cx="10998690" cy="3093720"/>
        </p:xfrm>
        <a:graphic>
          <a:graphicData uri="http://schemas.openxmlformats.org/drawingml/2006/table">
            <a:tbl>
              <a:tblPr firstRow="1" bandRow="1">
                <a:tableStyleId>{5940675A-B579-460E-94D1-54222C63F5DA}</a:tableStyleId>
              </a:tblPr>
              <a:tblGrid>
                <a:gridCol w="2626124">
                  <a:extLst>
                    <a:ext uri="{9D8B030D-6E8A-4147-A177-3AD203B41FA5}">
                      <a16:colId xmlns:a16="http://schemas.microsoft.com/office/drawing/2014/main" val="258688461"/>
                    </a:ext>
                  </a:extLst>
                </a:gridCol>
                <a:gridCol w="587103">
                  <a:extLst>
                    <a:ext uri="{9D8B030D-6E8A-4147-A177-3AD203B41FA5}">
                      <a16:colId xmlns:a16="http://schemas.microsoft.com/office/drawing/2014/main" val="125105764"/>
                    </a:ext>
                  </a:extLst>
                </a:gridCol>
                <a:gridCol w="6753497">
                  <a:extLst>
                    <a:ext uri="{9D8B030D-6E8A-4147-A177-3AD203B41FA5}">
                      <a16:colId xmlns:a16="http://schemas.microsoft.com/office/drawing/2014/main" val="316955237"/>
                    </a:ext>
                  </a:extLst>
                </a:gridCol>
                <a:gridCol w="1031966">
                  <a:extLst>
                    <a:ext uri="{9D8B030D-6E8A-4147-A177-3AD203B41FA5}">
                      <a16:colId xmlns:a16="http://schemas.microsoft.com/office/drawing/2014/main" val="2067720951"/>
                    </a:ext>
                  </a:extLst>
                </a:gridCol>
              </a:tblGrid>
              <a:tr h="370840">
                <a:tc>
                  <a:txBody>
                    <a:bodyPr/>
                    <a:lstStyle/>
                    <a:p>
                      <a:r>
                        <a:rPr lang="en-US" sz="1600" b="1" i="0" dirty="0">
                          <a:solidFill>
                            <a:srgbClr val="000000"/>
                          </a:solidFill>
                          <a:effectLst/>
                          <a:latin typeface="Times New Roman" panose="02020603050405020304" pitchFamily="18" charset="0"/>
                          <a:cs typeface="Times New Roman" panose="02020603050405020304" pitchFamily="18" charset="0"/>
                        </a:rPr>
                        <a:t>Topic </a:t>
                      </a:r>
                      <a:endParaRPr lang="en-US" sz="36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Item No.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1800" b="1" i="0" dirty="0">
                          <a:solidFill>
                            <a:srgbClr val="000000"/>
                          </a:solidFill>
                          <a:effectLst/>
                          <a:latin typeface="Times New Roman" panose="02020603050405020304" pitchFamily="18" charset="0"/>
                          <a:cs typeface="Times New Roman" panose="02020603050405020304" pitchFamily="18" charset="0"/>
                        </a:rPr>
                        <a:t>Guide Questions/Description </a:t>
                      </a:r>
                      <a:endParaRPr lang="en-US" sz="40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Reported on Page No</a:t>
                      </a:r>
                      <a:endParaRPr lang="en-US" sz="200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33392053"/>
                  </a:ext>
                </a:extLst>
              </a:tr>
              <a:tr h="370840">
                <a:tc gridSpan="4">
                  <a:txBody>
                    <a:bodyPr/>
                    <a:lstStyle/>
                    <a:p>
                      <a:pPr marL="0" algn="l" defTabSz="914400" rtl="0" eaLnBrk="1" latinLnBrk="0" hangingPunct="1"/>
                      <a:r>
                        <a:rPr lang="en-US" sz="2000" b="1" i="1" kern="1200" dirty="0">
                          <a:solidFill>
                            <a:srgbClr val="000000"/>
                          </a:solidFill>
                          <a:effectLst/>
                          <a:latin typeface="Times New Roman" panose="02020603050405020304" pitchFamily="18" charset="0"/>
                          <a:ea typeface="+mn-ea"/>
                          <a:cs typeface="Times New Roman" panose="02020603050405020304" pitchFamily="18" charset="0"/>
                        </a:rPr>
                        <a:t>Data analysis</a:t>
                      </a:r>
                    </a:p>
                  </a:txBody>
                  <a:tcPr anchor="ctr">
                    <a:solidFill>
                      <a:schemeClr val="accent1">
                        <a:lumMod val="40000"/>
                        <a:lumOff val="60000"/>
                      </a:schemeClr>
                    </a:solidFill>
                  </a:tcPr>
                </a:tc>
                <a:tc hMerge="1">
                  <a:txBody>
                    <a:bodyPr/>
                    <a:lstStyle/>
                    <a:p>
                      <a:endParaRPr lang="en-US"/>
                    </a:p>
                  </a:txBody>
                  <a:tcPr/>
                </a:tc>
                <a:tc hMerge="1">
                  <a:txBody>
                    <a:bodyPr/>
                    <a:lstStyle/>
                    <a:p>
                      <a:endParaRPr lang="en-US" dirty="0">
                        <a:effectLst/>
                      </a:endParaRPr>
                    </a:p>
                  </a:txBody>
                  <a:tcPr anchor="ctr"/>
                </a:tc>
                <a:tc hMerge="1">
                  <a:txBody>
                    <a:bodyPr/>
                    <a:lstStyle/>
                    <a:p>
                      <a:endParaRPr lang="en-US"/>
                    </a:p>
                  </a:txBody>
                  <a:tcPr/>
                </a:tc>
                <a:extLst>
                  <a:ext uri="{0D108BD9-81ED-4DB2-BD59-A6C34878D82A}">
                    <a16:rowId xmlns:a16="http://schemas.microsoft.com/office/drawing/2014/main" val="2597110757"/>
                  </a:ext>
                </a:extLst>
              </a:tr>
              <a:tr h="37084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Number of data coders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24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How many data coders coded the data?</a:t>
                      </a:r>
                    </a:p>
                  </a:txBody>
                  <a:tcPr anchor="ctr"/>
                </a:tc>
                <a:tc>
                  <a:txBody>
                    <a:bodyPr/>
                    <a:lstStyle/>
                    <a:p>
                      <a:endParaRPr lang="en-US" dirty="0"/>
                    </a:p>
                  </a:txBody>
                  <a:tcPr/>
                </a:tc>
                <a:extLst>
                  <a:ext uri="{0D108BD9-81ED-4DB2-BD59-A6C34878D82A}">
                    <a16:rowId xmlns:a16="http://schemas.microsoft.com/office/drawing/2014/main" val="3240953011"/>
                  </a:ext>
                </a:extLst>
              </a:tr>
              <a:tr h="37084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Description of the coding tree</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25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Did authors provide a description of the coding tree?</a:t>
                      </a:r>
                    </a:p>
                  </a:txBody>
                  <a:tcPr anchor="ctr"/>
                </a:tc>
                <a:tc>
                  <a:txBody>
                    <a:bodyPr/>
                    <a:lstStyle/>
                    <a:p>
                      <a:endParaRPr lang="en-US" dirty="0"/>
                    </a:p>
                  </a:txBody>
                  <a:tcPr/>
                </a:tc>
                <a:extLst>
                  <a:ext uri="{0D108BD9-81ED-4DB2-BD59-A6C34878D82A}">
                    <a16:rowId xmlns:a16="http://schemas.microsoft.com/office/drawing/2014/main" val="2600664189"/>
                  </a:ext>
                </a:extLst>
              </a:tr>
              <a:tr h="370840">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Derivation of themes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26 </a:t>
                      </a:r>
                    </a:p>
                  </a:txBody>
                  <a:tcPr anchor="ctr"/>
                </a:tc>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Were themes identified in advance or derived from the data?</a:t>
                      </a:r>
                    </a:p>
                  </a:txBody>
                  <a:tcPr anchor="ctr"/>
                </a:tc>
                <a:tc>
                  <a:txBody>
                    <a:bodyPr/>
                    <a:lstStyle/>
                    <a:p>
                      <a:endParaRPr lang="en-US" dirty="0"/>
                    </a:p>
                  </a:txBody>
                  <a:tcPr/>
                </a:tc>
                <a:extLst>
                  <a:ext uri="{0D108BD9-81ED-4DB2-BD59-A6C34878D82A}">
                    <a16:rowId xmlns:a16="http://schemas.microsoft.com/office/drawing/2014/main" val="58081639"/>
                  </a:ext>
                </a:extLst>
              </a:tr>
              <a:tr h="37084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Software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27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What software, if applicable, was used to manage the data?</a:t>
                      </a:r>
                    </a:p>
                  </a:txBody>
                  <a:tcPr anchor="ctr"/>
                </a:tc>
                <a:tc>
                  <a:txBody>
                    <a:bodyPr/>
                    <a:lstStyle/>
                    <a:p>
                      <a:endParaRPr lang="en-US" dirty="0"/>
                    </a:p>
                  </a:txBody>
                  <a:tcPr/>
                </a:tc>
                <a:extLst>
                  <a:ext uri="{0D108BD9-81ED-4DB2-BD59-A6C34878D82A}">
                    <a16:rowId xmlns:a16="http://schemas.microsoft.com/office/drawing/2014/main" val="410746656"/>
                  </a:ext>
                </a:extLst>
              </a:tr>
              <a:tr h="370840">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Participant checking </a:t>
                      </a:r>
                    </a:p>
                  </a:txBody>
                  <a:tcPr anchor="ctr"/>
                </a:tc>
                <a:tc>
                  <a:txBody>
                    <a:bodyPr/>
                    <a:lstStyle/>
                    <a:p>
                      <a:r>
                        <a:rPr lang="en-US" sz="2000" b="0" i="0" kern="1200">
                          <a:solidFill>
                            <a:srgbClr val="000000"/>
                          </a:solidFill>
                          <a:effectLst/>
                          <a:latin typeface="Times New Roman" panose="02020603050405020304" pitchFamily="18" charset="0"/>
                          <a:ea typeface="+mn-ea"/>
                          <a:cs typeface="Times New Roman" panose="02020603050405020304" pitchFamily="18" charset="0"/>
                        </a:rPr>
                        <a:t>28 </a:t>
                      </a:r>
                    </a:p>
                  </a:txBody>
                  <a:tcPr anchor="ctr"/>
                </a:tc>
                <a:tc>
                  <a:txBody>
                    <a:bodyPr/>
                    <a:lstStyle/>
                    <a:p>
                      <a:r>
                        <a:rPr lang="en-US" sz="2000" b="0" i="0" kern="1200" dirty="0">
                          <a:solidFill>
                            <a:srgbClr val="000000"/>
                          </a:solidFill>
                          <a:effectLst/>
                          <a:latin typeface="Times New Roman" panose="02020603050405020304" pitchFamily="18" charset="0"/>
                          <a:ea typeface="+mn-ea"/>
                          <a:cs typeface="Times New Roman" panose="02020603050405020304" pitchFamily="18" charset="0"/>
                        </a:rPr>
                        <a:t>Did participants provide feedback on the findings?</a:t>
                      </a:r>
                    </a:p>
                  </a:txBody>
                  <a:tcPr anchor="ctr"/>
                </a:tc>
                <a:tc>
                  <a:txBody>
                    <a:bodyPr/>
                    <a:lstStyle/>
                    <a:p>
                      <a:endParaRPr lang="en-US" dirty="0"/>
                    </a:p>
                  </a:txBody>
                  <a:tcPr/>
                </a:tc>
                <a:extLst>
                  <a:ext uri="{0D108BD9-81ED-4DB2-BD59-A6C34878D82A}">
                    <a16:rowId xmlns:a16="http://schemas.microsoft.com/office/drawing/2014/main" val="35954901"/>
                  </a:ext>
                </a:extLst>
              </a:tr>
            </a:tbl>
          </a:graphicData>
        </a:graphic>
      </p:graphicFrame>
      <p:sp>
        <p:nvSpPr>
          <p:cNvPr id="3" name="Slide Number Placeholder 2"/>
          <p:cNvSpPr>
            <a:spLocks noGrp="1"/>
          </p:cNvSpPr>
          <p:nvPr>
            <p:ph type="sldNum" sz="quarter" idx="12"/>
          </p:nvPr>
        </p:nvSpPr>
        <p:spPr/>
        <p:txBody>
          <a:bodyPr/>
          <a:lstStyle/>
          <a:p>
            <a:fld id="{97A0D358-907F-4E83-AF7E-68F68E4B50E3}" type="slidenum">
              <a:rPr lang="en-US" smtClean="0"/>
              <a:t>17</a:t>
            </a:fld>
            <a:endParaRPr lang="en-US"/>
          </a:p>
        </p:txBody>
      </p:sp>
    </p:spTree>
    <p:extLst>
      <p:ext uri="{BB962C8B-B14F-4D97-AF65-F5344CB8AC3E}">
        <p14:creationId xmlns:p14="http://schemas.microsoft.com/office/powerpoint/2010/main" val="10223796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4949" y="169182"/>
            <a:ext cx="12932229" cy="1325563"/>
          </a:xfrm>
        </p:spPr>
        <p:txBody>
          <a:bodyPr>
            <a:normAutofit/>
          </a:bodyPr>
          <a:lstStyle/>
          <a:p>
            <a:pPr algn="ctr"/>
            <a:r>
              <a:rPr lang="en-US" sz="3900" b="1" dirty="0">
                <a:latin typeface="Arial Black" panose="020B0A04020102020204" pitchFamily="34" charset="0"/>
              </a:rPr>
              <a:t>Domain 3: analysis and findings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2901659"/>
              </p:ext>
            </p:extLst>
          </p:nvPr>
        </p:nvGraphicFramePr>
        <p:xfrm>
          <a:off x="639590" y="1494745"/>
          <a:ext cx="10998690" cy="3611880"/>
        </p:xfrm>
        <a:graphic>
          <a:graphicData uri="http://schemas.openxmlformats.org/drawingml/2006/table">
            <a:tbl>
              <a:tblPr firstRow="1" bandRow="1">
                <a:tableStyleId>{5940675A-B579-460E-94D1-54222C63F5DA}</a:tableStyleId>
              </a:tblPr>
              <a:tblGrid>
                <a:gridCol w="2626124">
                  <a:extLst>
                    <a:ext uri="{9D8B030D-6E8A-4147-A177-3AD203B41FA5}">
                      <a16:colId xmlns:a16="http://schemas.microsoft.com/office/drawing/2014/main" val="258688461"/>
                    </a:ext>
                  </a:extLst>
                </a:gridCol>
                <a:gridCol w="587103">
                  <a:extLst>
                    <a:ext uri="{9D8B030D-6E8A-4147-A177-3AD203B41FA5}">
                      <a16:colId xmlns:a16="http://schemas.microsoft.com/office/drawing/2014/main" val="125105764"/>
                    </a:ext>
                  </a:extLst>
                </a:gridCol>
                <a:gridCol w="6753497">
                  <a:extLst>
                    <a:ext uri="{9D8B030D-6E8A-4147-A177-3AD203B41FA5}">
                      <a16:colId xmlns:a16="http://schemas.microsoft.com/office/drawing/2014/main" val="316955237"/>
                    </a:ext>
                  </a:extLst>
                </a:gridCol>
                <a:gridCol w="1031966">
                  <a:extLst>
                    <a:ext uri="{9D8B030D-6E8A-4147-A177-3AD203B41FA5}">
                      <a16:colId xmlns:a16="http://schemas.microsoft.com/office/drawing/2014/main" val="2067720951"/>
                    </a:ext>
                  </a:extLst>
                </a:gridCol>
              </a:tblGrid>
              <a:tr h="370840">
                <a:tc>
                  <a:txBody>
                    <a:bodyPr/>
                    <a:lstStyle/>
                    <a:p>
                      <a:r>
                        <a:rPr lang="en-US" sz="1600" b="1" i="0" dirty="0">
                          <a:solidFill>
                            <a:srgbClr val="000000"/>
                          </a:solidFill>
                          <a:effectLst/>
                          <a:latin typeface="Times New Roman" panose="02020603050405020304" pitchFamily="18" charset="0"/>
                          <a:cs typeface="Times New Roman" panose="02020603050405020304" pitchFamily="18" charset="0"/>
                        </a:rPr>
                        <a:t>Topic </a:t>
                      </a:r>
                      <a:endParaRPr lang="en-US" sz="36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Item No. </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r>
                        <a:rPr lang="en-US" sz="1800" b="1" i="0" dirty="0">
                          <a:solidFill>
                            <a:srgbClr val="000000"/>
                          </a:solidFill>
                          <a:effectLst/>
                          <a:latin typeface="Times New Roman" panose="02020603050405020304" pitchFamily="18" charset="0"/>
                          <a:cs typeface="Times New Roman" panose="02020603050405020304" pitchFamily="18" charset="0"/>
                        </a:rPr>
                        <a:t>Guide Questions/Description </a:t>
                      </a:r>
                      <a:endParaRPr lang="en-US" sz="4000" dirty="0">
                        <a:effectLst/>
                        <a:latin typeface="Times New Roman" panose="02020603050405020304" pitchFamily="18" charset="0"/>
                        <a:cs typeface="Times New Roman" panose="02020603050405020304" pitchFamily="18" charset="0"/>
                      </a:endParaRPr>
                    </a:p>
                  </a:txBody>
                  <a:tcPr anchor="ctr"/>
                </a:tc>
                <a:tc>
                  <a:txBody>
                    <a:bodyPr/>
                    <a:lstStyle/>
                    <a:p>
                      <a:r>
                        <a:rPr lang="en-US" sz="1050" b="1" i="0" dirty="0">
                          <a:solidFill>
                            <a:srgbClr val="000000"/>
                          </a:solidFill>
                          <a:effectLst/>
                          <a:latin typeface="Times New Roman" panose="02020603050405020304" pitchFamily="18" charset="0"/>
                          <a:cs typeface="Times New Roman" panose="02020603050405020304" pitchFamily="18" charset="0"/>
                        </a:rPr>
                        <a:t>Reported on Page No</a:t>
                      </a:r>
                      <a:endParaRPr lang="en-US" sz="200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33392053"/>
                  </a:ext>
                </a:extLst>
              </a:tr>
              <a:tr h="370840">
                <a:tc gridSpan="4">
                  <a:txBody>
                    <a:bodyPr/>
                    <a:lstStyle/>
                    <a:p>
                      <a:pPr marL="0" algn="l" defTabSz="914400" rtl="0" eaLnBrk="1" latinLnBrk="0" hangingPunct="1"/>
                      <a:r>
                        <a:rPr lang="en-US" sz="2000" b="1" i="1" kern="1200" dirty="0">
                          <a:solidFill>
                            <a:srgbClr val="000000"/>
                          </a:solidFill>
                          <a:effectLst/>
                          <a:latin typeface="Times New Roman" panose="02020603050405020304" pitchFamily="18" charset="0"/>
                          <a:ea typeface="+mn-ea"/>
                          <a:cs typeface="Times New Roman" panose="02020603050405020304" pitchFamily="18" charset="0"/>
                        </a:rPr>
                        <a:t>Reporting</a:t>
                      </a:r>
                    </a:p>
                  </a:txBody>
                  <a:tcPr anchor="ctr">
                    <a:solidFill>
                      <a:schemeClr val="accent1">
                        <a:lumMod val="40000"/>
                        <a:lumOff val="60000"/>
                      </a:schemeClr>
                    </a:solidFill>
                  </a:tcPr>
                </a:tc>
                <a:tc hMerge="1">
                  <a:txBody>
                    <a:bodyPr/>
                    <a:lstStyle/>
                    <a:p>
                      <a:endParaRPr lang="en-US"/>
                    </a:p>
                  </a:txBody>
                  <a:tcPr/>
                </a:tc>
                <a:tc hMerge="1">
                  <a:txBody>
                    <a:bodyPr/>
                    <a:lstStyle/>
                    <a:p>
                      <a:endParaRPr lang="en-US" dirty="0">
                        <a:effectLst/>
                      </a:endParaRPr>
                    </a:p>
                  </a:txBody>
                  <a:tcPr anchor="ctr"/>
                </a:tc>
                <a:tc hMerge="1">
                  <a:txBody>
                    <a:bodyPr/>
                    <a:lstStyle/>
                    <a:p>
                      <a:endParaRPr lang="en-US"/>
                    </a:p>
                  </a:txBody>
                  <a:tcPr/>
                </a:tc>
                <a:extLst>
                  <a:ext uri="{0D108BD9-81ED-4DB2-BD59-A6C34878D82A}">
                    <a16:rowId xmlns:a16="http://schemas.microsoft.com/office/drawing/2014/main" val="2597110757"/>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Quotations presented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29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pPr algn="just"/>
                      <a:r>
                        <a:rPr lang="en-US" sz="2000" b="0" i="0" dirty="0">
                          <a:solidFill>
                            <a:srgbClr val="000000"/>
                          </a:solidFill>
                          <a:effectLst/>
                          <a:latin typeface="Times New Roman" panose="02020603050405020304" pitchFamily="18" charset="0"/>
                          <a:cs typeface="Times New Roman" panose="02020603050405020304" pitchFamily="18" charset="0"/>
                        </a:rPr>
                        <a:t>Were participant quotations presented to illustrate the themes/findings? Was each quotation identified? e.g. participant number</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3240953011"/>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Data and findings consistent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30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pPr algn="just"/>
                      <a:r>
                        <a:rPr lang="en-US" sz="2000" b="0" i="0" dirty="0">
                          <a:solidFill>
                            <a:srgbClr val="000000"/>
                          </a:solidFill>
                          <a:effectLst/>
                          <a:latin typeface="Times New Roman" panose="02020603050405020304" pitchFamily="18" charset="0"/>
                          <a:cs typeface="Times New Roman" panose="02020603050405020304" pitchFamily="18" charset="0"/>
                        </a:rPr>
                        <a:t>Was there consistency between the data presented and the findings?</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2600664189"/>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Clarity of major themes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31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pPr algn="just"/>
                      <a:r>
                        <a:rPr lang="en-US" sz="2000" b="0" i="0" dirty="0">
                          <a:solidFill>
                            <a:srgbClr val="000000"/>
                          </a:solidFill>
                          <a:effectLst/>
                          <a:latin typeface="Times New Roman" panose="02020603050405020304" pitchFamily="18" charset="0"/>
                          <a:cs typeface="Times New Roman" panose="02020603050405020304" pitchFamily="18" charset="0"/>
                        </a:rPr>
                        <a:t>Were major themes clearly presented in the findings?</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58081639"/>
                  </a:ext>
                </a:extLst>
              </a:tr>
              <a:tr h="370840">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Clarity of minor themes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r>
                        <a:rPr lang="en-US" sz="2000" b="0" i="0">
                          <a:solidFill>
                            <a:srgbClr val="000000"/>
                          </a:solidFill>
                          <a:effectLst/>
                          <a:latin typeface="Times New Roman" panose="02020603050405020304" pitchFamily="18" charset="0"/>
                          <a:cs typeface="Times New Roman" panose="02020603050405020304" pitchFamily="18" charset="0"/>
                        </a:rPr>
                        <a:t>32 </a:t>
                      </a:r>
                      <a:endParaRPr lang="en-US" sz="2000">
                        <a:effectLst/>
                        <a:latin typeface="Times New Roman" panose="02020603050405020304" pitchFamily="18" charset="0"/>
                        <a:cs typeface="Times New Roman" panose="02020603050405020304" pitchFamily="18" charset="0"/>
                      </a:endParaRPr>
                    </a:p>
                  </a:txBody>
                  <a:tcPr anchor="ctr"/>
                </a:tc>
                <a:tc>
                  <a:txBody>
                    <a:bodyPr/>
                    <a:lstStyle/>
                    <a:p>
                      <a:pPr algn="just"/>
                      <a:r>
                        <a:rPr lang="en-US" sz="2000" b="0" i="0" dirty="0">
                          <a:solidFill>
                            <a:srgbClr val="000000"/>
                          </a:solidFill>
                          <a:effectLst/>
                          <a:latin typeface="Times New Roman" panose="02020603050405020304" pitchFamily="18" charset="0"/>
                          <a:cs typeface="Times New Roman" panose="02020603050405020304" pitchFamily="18" charset="0"/>
                        </a:rPr>
                        <a:t>Is there a description of diverse cases or discussion of minor themes?</a:t>
                      </a:r>
                      <a:endParaRPr lang="en-US" sz="2000" dirty="0">
                        <a:effectLst/>
                        <a:latin typeface="Times New Roman" panose="02020603050405020304" pitchFamily="18" charset="0"/>
                        <a:cs typeface="Times New Roman" panose="02020603050405020304" pitchFamily="18" charset="0"/>
                      </a:endParaRPr>
                    </a:p>
                  </a:txBody>
                  <a:tcPr anchor="ctr"/>
                </a:tc>
                <a:tc>
                  <a:txBody>
                    <a:bodyPr/>
                    <a:lstStyle/>
                    <a:p>
                      <a:endParaRPr lang="en-US" dirty="0"/>
                    </a:p>
                  </a:txBody>
                  <a:tcPr/>
                </a:tc>
                <a:extLst>
                  <a:ext uri="{0D108BD9-81ED-4DB2-BD59-A6C34878D82A}">
                    <a16:rowId xmlns:a16="http://schemas.microsoft.com/office/drawing/2014/main" val="410746656"/>
                  </a:ext>
                </a:extLst>
              </a:tr>
            </a:tbl>
          </a:graphicData>
        </a:graphic>
      </p:graphicFrame>
      <p:sp>
        <p:nvSpPr>
          <p:cNvPr id="3" name="Slide Number Placeholder 2"/>
          <p:cNvSpPr>
            <a:spLocks noGrp="1"/>
          </p:cNvSpPr>
          <p:nvPr>
            <p:ph type="sldNum" sz="quarter" idx="12"/>
          </p:nvPr>
        </p:nvSpPr>
        <p:spPr/>
        <p:txBody>
          <a:bodyPr/>
          <a:lstStyle/>
          <a:p>
            <a:fld id="{97A0D358-907F-4E83-AF7E-68F68E4B50E3}" type="slidenum">
              <a:rPr lang="en-US" smtClean="0"/>
              <a:t>18</a:t>
            </a:fld>
            <a:endParaRPr lang="en-US"/>
          </a:p>
        </p:txBody>
      </p:sp>
    </p:spTree>
    <p:extLst>
      <p:ext uri="{BB962C8B-B14F-4D97-AF65-F5344CB8AC3E}">
        <p14:creationId xmlns:p14="http://schemas.microsoft.com/office/powerpoint/2010/main" val="321412827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 COREQ checklist</a:t>
            </a:r>
          </a:p>
        </p:txBody>
      </p:sp>
      <p:sp>
        <p:nvSpPr>
          <p:cNvPr id="3" name="Content Placeholder 2"/>
          <p:cNvSpPr>
            <a:spLocks noGrp="1"/>
          </p:cNvSpPr>
          <p:nvPr>
            <p:ph idx="1"/>
          </p:nvPr>
        </p:nvSpPr>
        <p:spPr>
          <a:xfrm>
            <a:off x="838200" y="1825625"/>
            <a:ext cx="10859814" cy="4480582"/>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 While the uptake of COREQ has been modest, its publication has led to improved reporting quality in primary qualitative studies (de Jong et al., 2021). </a:t>
            </a:r>
          </a:p>
          <a:p>
            <a:pPr marL="0" indent="0" algn="just">
              <a:buNone/>
            </a:pPr>
            <a:r>
              <a:rPr lang="en-US" dirty="0">
                <a:latin typeface="Times New Roman" panose="02020603050405020304" pitchFamily="18" charset="0"/>
                <a:cs typeface="Times New Roman" panose="02020603050405020304" pitchFamily="18" charset="0"/>
              </a:rPr>
              <a:t>However, the credibility of COREQ has been questioned, as attempts to replicate its development process revealed issues with coding trustworthiness and </a:t>
            </a:r>
            <a:r>
              <a:rPr lang="en-US" dirty="0" err="1">
                <a:latin typeface="Times New Roman" panose="02020603050405020304" pitchFamily="18" charset="0"/>
                <a:cs typeface="Times New Roman" panose="02020603050405020304" pitchFamily="18" charset="0"/>
              </a:rPr>
              <a:t>decontextualization</a:t>
            </a:r>
            <a:r>
              <a:rPr lang="en-US" dirty="0">
                <a:latin typeface="Times New Roman" panose="02020603050405020304" pitchFamily="18" charset="0"/>
                <a:cs typeface="Times New Roman" panose="02020603050405020304" pitchFamily="18" charset="0"/>
              </a:rPr>
              <a:t> of original checklist items (</a:t>
            </a:r>
            <a:r>
              <a:rPr lang="en-US" dirty="0" err="1">
                <a:latin typeface="Times New Roman" panose="02020603050405020304" pitchFamily="18" charset="0"/>
                <a:cs typeface="Times New Roman" panose="02020603050405020304" pitchFamily="18" charset="0"/>
              </a:rPr>
              <a:t>Buus</a:t>
            </a:r>
            <a:r>
              <a:rPr lang="en-US" dirty="0">
                <a:latin typeface="Times New Roman" panose="02020603050405020304" pitchFamily="18" charset="0"/>
                <a:cs typeface="Times New Roman" panose="02020603050405020304" pitchFamily="18" charset="0"/>
              </a:rPr>
              <a:t> &amp; </a:t>
            </a:r>
            <a:r>
              <a:rPr lang="en-US" dirty="0" err="1">
                <a:latin typeface="Times New Roman" panose="02020603050405020304" pitchFamily="18" charset="0"/>
                <a:cs typeface="Times New Roman" panose="02020603050405020304" pitchFamily="18" charset="0"/>
              </a:rPr>
              <a:t>Perron</a:t>
            </a:r>
            <a:r>
              <a:rPr lang="en-US" dirty="0">
                <a:latin typeface="Times New Roman" panose="02020603050405020304" pitchFamily="18" charset="0"/>
                <a:cs typeface="Times New Roman" panose="02020603050405020304" pitchFamily="18" charset="0"/>
              </a:rPr>
              <a:t>, 2019). </a:t>
            </a:r>
          </a:p>
          <a:p>
            <a:pPr marL="0" indent="0" algn="just">
              <a:buNone/>
            </a:pPr>
            <a:r>
              <a:rPr lang="en-US" dirty="0">
                <a:latin typeface="Times New Roman" panose="02020603050405020304" pitchFamily="18" charset="0"/>
                <a:cs typeface="Times New Roman" panose="02020603050405020304" pitchFamily="18" charset="0"/>
              </a:rPr>
              <a:t>Despite these concerns, COREQ remains widely endorsed by scholarly journals for evaluating qualitative research (</a:t>
            </a:r>
            <a:r>
              <a:rPr lang="en-US" dirty="0" err="1">
                <a:latin typeface="Times New Roman" panose="02020603050405020304" pitchFamily="18" charset="0"/>
                <a:cs typeface="Times New Roman" panose="02020603050405020304" pitchFamily="18" charset="0"/>
              </a:rPr>
              <a:t>Buus</a:t>
            </a:r>
            <a:r>
              <a:rPr lang="en-US" dirty="0">
                <a:latin typeface="Times New Roman" panose="02020603050405020304" pitchFamily="18" charset="0"/>
                <a:cs typeface="Times New Roman" panose="02020603050405020304" pitchFamily="18" charset="0"/>
              </a:rPr>
              <a:t> &amp; </a:t>
            </a:r>
            <a:r>
              <a:rPr lang="en-US" dirty="0" err="1">
                <a:latin typeface="Times New Roman" panose="02020603050405020304" pitchFamily="18" charset="0"/>
                <a:cs typeface="Times New Roman" panose="02020603050405020304" pitchFamily="18" charset="0"/>
              </a:rPr>
              <a:t>Perron</a:t>
            </a:r>
            <a:r>
              <a:rPr lang="en-US" dirty="0">
                <a:latin typeface="Times New Roman" panose="02020603050405020304" pitchFamily="18" charset="0"/>
                <a:cs typeface="Times New Roman" panose="02020603050405020304" pitchFamily="18" charset="0"/>
              </a:rPr>
              <a:t>, 2019).</a:t>
            </a:r>
          </a:p>
        </p:txBody>
      </p:sp>
      <p:sp>
        <p:nvSpPr>
          <p:cNvPr id="4" name="Slide Number Placeholder 3"/>
          <p:cNvSpPr>
            <a:spLocks noGrp="1"/>
          </p:cNvSpPr>
          <p:nvPr>
            <p:ph type="sldNum" sz="quarter" idx="12"/>
          </p:nvPr>
        </p:nvSpPr>
        <p:spPr/>
        <p:txBody>
          <a:bodyPr/>
          <a:lstStyle/>
          <a:p>
            <a:fld id="{97A0D358-907F-4E83-AF7E-68F68E4B50E3}" type="slidenum">
              <a:rPr lang="en-US" smtClean="0"/>
              <a:t>19</a:t>
            </a:fld>
            <a:endParaRPr lang="en-US"/>
          </a:p>
        </p:txBody>
      </p:sp>
    </p:spTree>
    <p:extLst>
      <p:ext uri="{BB962C8B-B14F-4D97-AF65-F5344CB8AC3E}">
        <p14:creationId xmlns:p14="http://schemas.microsoft.com/office/powerpoint/2010/main" val="117683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1FA520-8DD9-C4ED-9F1B-8D6ACA281322}"/>
              </a:ext>
            </a:extLst>
          </p:cNvPr>
          <p:cNvPicPr>
            <a:picLocks noGrp="1" noChangeAspect="1"/>
          </p:cNvPicPr>
          <p:nvPr>
            <p:ph idx="1"/>
          </p:nvPr>
        </p:nvPicPr>
        <p:blipFill>
          <a:blip r:embed="rId2"/>
          <a:stretch>
            <a:fillRect/>
          </a:stretch>
        </p:blipFill>
        <p:spPr>
          <a:xfrm>
            <a:off x="581892" y="136525"/>
            <a:ext cx="11371810" cy="6584950"/>
          </a:xfrm>
          <a:prstGeom prst="rect">
            <a:avLst/>
          </a:prstGeom>
        </p:spPr>
      </p:pic>
      <p:sp>
        <p:nvSpPr>
          <p:cNvPr id="4" name="Slide Number Placeholder 3">
            <a:extLst>
              <a:ext uri="{FF2B5EF4-FFF2-40B4-BE49-F238E27FC236}">
                <a16:creationId xmlns:a16="http://schemas.microsoft.com/office/drawing/2014/main" id="{32931D6E-9B0B-97DD-AD30-8BDA3C6315F9}"/>
              </a:ext>
            </a:extLst>
          </p:cNvPr>
          <p:cNvSpPr>
            <a:spLocks noGrp="1"/>
          </p:cNvSpPr>
          <p:nvPr>
            <p:ph type="sldNum" sz="quarter" idx="12"/>
          </p:nvPr>
        </p:nvSpPr>
        <p:spPr/>
        <p:txBody>
          <a:bodyPr/>
          <a:lstStyle/>
          <a:p>
            <a:fld id="{97A0D358-907F-4E83-AF7E-68F68E4B50E3}" type="slidenum">
              <a:rPr lang="en-US" smtClean="0"/>
              <a:t>2</a:t>
            </a:fld>
            <a:endParaRPr lang="en-US"/>
          </a:p>
        </p:txBody>
      </p:sp>
    </p:spTree>
    <p:extLst>
      <p:ext uri="{BB962C8B-B14F-4D97-AF65-F5344CB8AC3E}">
        <p14:creationId xmlns:p14="http://schemas.microsoft.com/office/powerpoint/2010/main" val="3229912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03" y="2625000"/>
            <a:ext cx="10515600" cy="1325563"/>
          </a:xfrm>
        </p:spPr>
        <p:txBody>
          <a:bodyPr>
            <a:normAutofit fontScale="90000"/>
          </a:bodyPr>
          <a:lstStyle/>
          <a:p>
            <a:pPr algn="ctr"/>
            <a:r>
              <a:rPr lang="en-US" dirty="0">
                <a:latin typeface="Arial Black" panose="020B0A04020102020204" pitchFamily="34" charset="0"/>
              </a:rPr>
              <a:t>SRQR checklist</a:t>
            </a:r>
            <a:br>
              <a:rPr lang="en-US" dirty="0">
                <a:latin typeface="Arial Black" panose="020B0A04020102020204" pitchFamily="34" charset="0"/>
              </a:rPr>
            </a:br>
            <a:r>
              <a:rPr lang="en-US" sz="3100" dirty="0">
                <a:latin typeface="Arial Black" panose="020B0A04020102020204" pitchFamily="34" charset="0"/>
              </a:rPr>
              <a:t>The Standards for Reporting Qualitative Research </a:t>
            </a:r>
          </a:p>
        </p:txBody>
      </p:sp>
      <p:sp>
        <p:nvSpPr>
          <p:cNvPr id="4" name="Slide Number Placeholder 3"/>
          <p:cNvSpPr>
            <a:spLocks noGrp="1"/>
          </p:cNvSpPr>
          <p:nvPr>
            <p:ph type="sldNum" sz="quarter" idx="12"/>
          </p:nvPr>
        </p:nvSpPr>
        <p:spPr/>
        <p:txBody>
          <a:bodyPr/>
          <a:lstStyle/>
          <a:p>
            <a:fld id="{97A0D358-907F-4E83-AF7E-68F68E4B50E3}" type="slidenum">
              <a:rPr lang="en-US" smtClean="0"/>
              <a:t>20</a:t>
            </a:fld>
            <a:endParaRPr lang="en-US"/>
          </a:p>
        </p:txBody>
      </p:sp>
    </p:spTree>
    <p:extLst>
      <p:ext uri="{BB962C8B-B14F-4D97-AF65-F5344CB8AC3E}">
        <p14:creationId xmlns:p14="http://schemas.microsoft.com/office/powerpoint/2010/main" val="1895519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SRQR checklist</a:t>
            </a:r>
            <a:endParaRPr lang="en-US" dirty="0"/>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The Standards for Reporting Qualitative Research (SRQR) checklist is a 21-item tool used to evaluate the quality of qualitative research reporting (</a:t>
            </a:r>
            <a:r>
              <a:rPr lang="en-US" b="1" dirty="0">
                <a:latin typeface="Times New Roman" panose="02020603050405020304" pitchFamily="18" charset="0"/>
                <a:cs typeface="Times New Roman" panose="02020603050405020304" pitchFamily="18" charset="0"/>
              </a:rPr>
              <a:t>O'Brien et al., 2014</a:t>
            </a:r>
            <a:r>
              <a:rPr lang="en-US" dirty="0">
                <a:latin typeface="Times New Roman" panose="02020603050405020304" pitchFamily="18" charset="0"/>
                <a:cs typeface="Times New Roman" panose="02020603050405020304" pitchFamily="18" charset="0"/>
              </a:rPr>
              <a:t>).</a:t>
            </a:r>
          </a:p>
          <a:p>
            <a:pPr algn="just">
              <a:lnSpc>
                <a:spcPct val="150000"/>
              </a:lnSpc>
            </a:pPr>
            <a:r>
              <a:rPr lang="en-US" dirty="0">
                <a:latin typeface="Times New Roman" panose="02020603050405020304" pitchFamily="18" charset="0"/>
                <a:cs typeface="Times New Roman" panose="02020603050405020304" pitchFamily="18" charset="0"/>
              </a:rPr>
              <a:t>It addresses various aspects of research, including context, data collection methods, and analysis. </a:t>
            </a:r>
          </a:p>
          <a:p>
            <a:pPr algn="just">
              <a:lnSpc>
                <a:spcPct val="150000"/>
              </a:lnSpc>
            </a:pPr>
            <a:r>
              <a:rPr lang="en-US" dirty="0">
                <a:latin typeface="Times New Roman" panose="02020603050405020304" pitchFamily="18" charset="0"/>
                <a:cs typeface="Times New Roman" panose="02020603050405020304" pitchFamily="18" charset="0"/>
              </a:rPr>
              <a:t>The SRQR evolved from earlier guidelines like QUOROM, which was later replaced by PRISMA for systematic reviews and meta-analyses </a:t>
            </a:r>
          </a:p>
        </p:txBody>
      </p:sp>
      <p:sp>
        <p:nvSpPr>
          <p:cNvPr id="4" name="Slide Number Placeholder 3"/>
          <p:cNvSpPr>
            <a:spLocks noGrp="1"/>
          </p:cNvSpPr>
          <p:nvPr>
            <p:ph type="sldNum" sz="quarter" idx="12"/>
          </p:nvPr>
        </p:nvSpPr>
        <p:spPr/>
        <p:txBody>
          <a:bodyPr/>
          <a:lstStyle/>
          <a:p>
            <a:fld id="{97A0D358-907F-4E83-AF7E-68F68E4B50E3}" type="slidenum">
              <a:rPr lang="en-US" smtClean="0"/>
              <a:t>21</a:t>
            </a:fld>
            <a:endParaRPr lang="en-US"/>
          </a:p>
        </p:txBody>
      </p:sp>
    </p:spTree>
    <p:extLst>
      <p:ext uri="{BB962C8B-B14F-4D97-AF65-F5344CB8AC3E}">
        <p14:creationId xmlns:p14="http://schemas.microsoft.com/office/powerpoint/2010/main" val="347874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Title and abstract</a:t>
            </a:r>
          </a:p>
        </p:txBody>
      </p:sp>
      <p:sp>
        <p:nvSpPr>
          <p:cNvPr id="3" name="Content Placeholder 2"/>
          <p:cNvSpPr>
            <a:spLocks noGrp="1"/>
          </p:cNvSpPr>
          <p:nvPr>
            <p:ph idx="1"/>
          </p:nvPr>
        </p:nvSpPr>
        <p:spPr>
          <a:xfrm>
            <a:off x="300447" y="1690688"/>
            <a:ext cx="11390811" cy="4351338"/>
          </a:xfrm>
        </p:spPr>
        <p:txBody>
          <a:bodyPr>
            <a:noAutofit/>
          </a:bodyPr>
          <a:lstStyle/>
          <a:p>
            <a:pPr algn="just">
              <a:lnSpc>
                <a:spcPct val="150000"/>
              </a:lnSpc>
            </a:pPr>
            <a:r>
              <a:rPr lang="en-US" sz="2600" b="1" dirty="0">
                <a:latin typeface="Times New Roman" panose="02020603050405020304" pitchFamily="18" charset="0"/>
                <a:cs typeface="Times New Roman" panose="02020603050405020304" pitchFamily="18" charset="0"/>
              </a:rPr>
              <a:t>Title</a:t>
            </a:r>
            <a:r>
              <a:rPr lang="en-US" sz="2600" dirty="0">
                <a:latin typeface="Times New Roman" panose="02020603050405020304" pitchFamily="18" charset="0"/>
                <a:cs typeface="Times New Roman" panose="02020603050405020304" pitchFamily="18" charset="0"/>
              </a:rPr>
              <a:t> - Concise description of the nature and topic of the study Identifying the study as qualitative or indicating the approach (e.g., ethnography, grounded theory) or data collection methods (e.g., interview, focus group) is recommended</a:t>
            </a:r>
          </a:p>
          <a:p>
            <a:pPr algn="just">
              <a:lnSpc>
                <a:spcPct val="150000"/>
              </a:lnSpc>
            </a:pPr>
            <a:endParaRPr lang="en-US" sz="2600" b="1" dirty="0">
              <a:latin typeface="Times New Roman" panose="02020603050405020304" pitchFamily="18" charset="0"/>
              <a:cs typeface="Times New Roman" panose="02020603050405020304" pitchFamily="18" charset="0"/>
            </a:endParaRPr>
          </a:p>
          <a:p>
            <a:pPr algn="just">
              <a:lnSpc>
                <a:spcPct val="150000"/>
              </a:lnSpc>
            </a:pPr>
            <a:r>
              <a:rPr lang="en-US" sz="2600" b="1" dirty="0">
                <a:latin typeface="Times New Roman" panose="02020603050405020304" pitchFamily="18" charset="0"/>
                <a:cs typeface="Times New Roman" panose="02020603050405020304" pitchFamily="18" charset="0"/>
              </a:rPr>
              <a:t>Abstract</a:t>
            </a:r>
            <a:r>
              <a:rPr lang="en-US" sz="2600" dirty="0">
                <a:latin typeface="Times New Roman" panose="02020603050405020304" pitchFamily="18" charset="0"/>
                <a:cs typeface="Times New Roman" panose="02020603050405020304" pitchFamily="18" charset="0"/>
              </a:rPr>
              <a:t> - Summary of key elements of the study using the abstract format of the intended publication; typically includes background, purpose, methods, results, and conclusions</a:t>
            </a:r>
          </a:p>
        </p:txBody>
      </p:sp>
      <p:sp>
        <p:nvSpPr>
          <p:cNvPr id="4" name="Slide Number Placeholder 3"/>
          <p:cNvSpPr>
            <a:spLocks noGrp="1"/>
          </p:cNvSpPr>
          <p:nvPr>
            <p:ph type="sldNum" sz="quarter" idx="12"/>
          </p:nvPr>
        </p:nvSpPr>
        <p:spPr/>
        <p:txBody>
          <a:bodyPr/>
          <a:lstStyle/>
          <a:p>
            <a:fld id="{97A0D358-907F-4E83-AF7E-68F68E4B50E3}" type="slidenum">
              <a:rPr lang="en-US" smtClean="0"/>
              <a:t>22</a:t>
            </a:fld>
            <a:endParaRPr lang="en-US"/>
          </a:p>
        </p:txBody>
      </p:sp>
    </p:spTree>
    <p:extLst>
      <p:ext uri="{BB962C8B-B14F-4D97-AF65-F5344CB8AC3E}">
        <p14:creationId xmlns:p14="http://schemas.microsoft.com/office/powerpoint/2010/main" val="411839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300447" y="1690688"/>
            <a:ext cx="11390811" cy="4351338"/>
          </a:xfrm>
        </p:spPr>
        <p:txBody>
          <a:bodyPr>
            <a:noAutofit/>
          </a:bodyPr>
          <a:lstStyle/>
          <a:p>
            <a:pPr algn="just">
              <a:lnSpc>
                <a:spcPct val="150000"/>
              </a:lnSpc>
            </a:pPr>
            <a:r>
              <a:rPr lang="en-US" sz="2600" b="1" dirty="0">
                <a:latin typeface="Times New Roman" panose="02020603050405020304" pitchFamily="18" charset="0"/>
                <a:cs typeface="Times New Roman" panose="02020603050405020304" pitchFamily="18" charset="0"/>
              </a:rPr>
              <a:t>Problem formulation - </a:t>
            </a:r>
            <a:r>
              <a:rPr lang="en-US" sz="2600" dirty="0">
                <a:latin typeface="Times New Roman" panose="02020603050405020304" pitchFamily="18" charset="0"/>
                <a:cs typeface="Times New Roman" panose="02020603050405020304" pitchFamily="18" charset="0"/>
              </a:rPr>
              <a:t>Description and significance of the problem/phenomenon studied; review of relevant theory and empirical work; problem statement</a:t>
            </a:r>
          </a:p>
          <a:p>
            <a:pPr marL="0" indent="0" algn="just">
              <a:lnSpc>
                <a:spcPct val="150000"/>
              </a:lnSpc>
              <a:buNone/>
            </a:pPr>
            <a:endParaRPr lang="en-US" sz="2600" dirty="0">
              <a:latin typeface="Times New Roman" panose="02020603050405020304" pitchFamily="18" charset="0"/>
              <a:cs typeface="Times New Roman" panose="02020603050405020304" pitchFamily="18" charset="0"/>
            </a:endParaRPr>
          </a:p>
          <a:p>
            <a:pPr algn="just">
              <a:lnSpc>
                <a:spcPct val="150000"/>
              </a:lnSpc>
            </a:pPr>
            <a:r>
              <a:rPr lang="en-US" sz="2600" b="1" dirty="0">
                <a:latin typeface="Times New Roman" panose="02020603050405020304" pitchFamily="18" charset="0"/>
                <a:cs typeface="Times New Roman" panose="02020603050405020304" pitchFamily="18" charset="0"/>
              </a:rPr>
              <a:t>Purpose or research question - </a:t>
            </a:r>
            <a:r>
              <a:rPr lang="en-US" sz="2600" dirty="0">
                <a:latin typeface="Times New Roman" panose="02020603050405020304" pitchFamily="18" charset="0"/>
                <a:cs typeface="Times New Roman" panose="02020603050405020304" pitchFamily="18" charset="0"/>
              </a:rPr>
              <a:t>Purpose of the study and specific objectives or questions</a:t>
            </a:r>
          </a:p>
        </p:txBody>
      </p:sp>
      <p:sp>
        <p:nvSpPr>
          <p:cNvPr id="4" name="Slide Number Placeholder 3"/>
          <p:cNvSpPr>
            <a:spLocks noGrp="1"/>
          </p:cNvSpPr>
          <p:nvPr>
            <p:ph type="sldNum" sz="quarter" idx="12"/>
          </p:nvPr>
        </p:nvSpPr>
        <p:spPr/>
        <p:txBody>
          <a:bodyPr/>
          <a:lstStyle/>
          <a:p>
            <a:fld id="{97A0D358-907F-4E83-AF7E-68F68E4B50E3}" type="slidenum">
              <a:rPr lang="en-US" smtClean="0"/>
              <a:t>23</a:t>
            </a:fld>
            <a:endParaRPr lang="en-US"/>
          </a:p>
        </p:txBody>
      </p:sp>
    </p:spTree>
    <p:extLst>
      <p:ext uri="{BB962C8B-B14F-4D97-AF65-F5344CB8AC3E}">
        <p14:creationId xmlns:p14="http://schemas.microsoft.com/office/powerpoint/2010/main" val="331726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52" y="0"/>
            <a:ext cx="10515600" cy="1325563"/>
          </a:xfrm>
        </p:spPr>
        <p:txBody>
          <a:bodyPr/>
          <a:lstStyle/>
          <a:p>
            <a:pPr algn="ctr"/>
            <a:r>
              <a:rPr lang="en-US" b="1" dirty="0">
                <a:latin typeface="Times New Roman" panose="02020603050405020304" pitchFamily="18" charset="0"/>
                <a:cs typeface="Times New Roman" panose="02020603050405020304" pitchFamily="18" charset="0"/>
              </a:rPr>
              <a:t>Methods </a:t>
            </a:r>
          </a:p>
        </p:txBody>
      </p:sp>
      <p:sp>
        <p:nvSpPr>
          <p:cNvPr id="3" name="Content Placeholder 2"/>
          <p:cNvSpPr>
            <a:spLocks noGrp="1"/>
          </p:cNvSpPr>
          <p:nvPr>
            <p:ph idx="1"/>
          </p:nvPr>
        </p:nvSpPr>
        <p:spPr>
          <a:xfrm>
            <a:off x="300446" y="1481682"/>
            <a:ext cx="11390811" cy="4351338"/>
          </a:xfrm>
        </p:spPr>
        <p:txBody>
          <a:bodyPr>
            <a:no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Qualitative approach and research paradigm </a:t>
            </a:r>
            <a:r>
              <a:rPr lang="en-US" sz="2400" dirty="0">
                <a:latin typeface="Times New Roman" panose="02020603050405020304" pitchFamily="18" charset="0"/>
                <a:cs typeface="Times New Roman" panose="02020603050405020304" pitchFamily="18" charset="0"/>
              </a:rPr>
              <a:t>- Qualitative approach (e.g., ethnography, grounded theory, case study, phenomenology, narrative research) and guiding theory if appropriate; identifying the research paradigm (e.g., postpositivist, constructivist/ interpretivist) is also recommended.</a:t>
            </a:r>
          </a:p>
          <a:p>
            <a:pPr algn="just">
              <a:lnSpc>
                <a:spcPct val="150000"/>
              </a:lnSpc>
            </a:pPr>
            <a:r>
              <a:rPr lang="en-US" sz="2400" b="1" dirty="0">
                <a:latin typeface="Times New Roman" panose="02020603050405020304" pitchFamily="18" charset="0"/>
                <a:cs typeface="Times New Roman" panose="02020603050405020304" pitchFamily="18" charset="0"/>
              </a:rPr>
              <a:t>Researcher characteristics and reflexivity </a:t>
            </a:r>
            <a:r>
              <a:rPr lang="en-US" sz="2400" dirty="0">
                <a:latin typeface="Times New Roman" panose="02020603050405020304" pitchFamily="18" charset="0"/>
                <a:cs typeface="Times New Roman" panose="02020603050405020304" pitchFamily="18" charset="0"/>
              </a:rPr>
              <a:t>- Researchers’ characteristics that may influence the research, including personal attributes, qualifications/experience, relationship with participants, assumptions, and/or presuppositions; potential or actual interaction between researchers’ characteristics and the research questions, approach, methods, results, and/or transferability </a:t>
            </a:r>
          </a:p>
        </p:txBody>
      </p:sp>
      <p:sp>
        <p:nvSpPr>
          <p:cNvPr id="4" name="Slide Number Placeholder 3"/>
          <p:cNvSpPr>
            <a:spLocks noGrp="1"/>
          </p:cNvSpPr>
          <p:nvPr>
            <p:ph type="sldNum" sz="quarter" idx="12"/>
          </p:nvPr>
        </p:nvSpPr>
        <p:spPr/>
        <p:txBody>
          <a:bodyPr/>
          <a:lstStyle/>
          <a:p>
            <a:fld id="{97A0D358-907F-4E83-AF7E-68F68E4B50E3}" type="slidenum">
              <a:rPr lang="en-US" smtClean="0"/>
              <a:t>24</a:t>
            </a:fld>
            <a:endParaRPr lang="en-US"/>
          </a:p>
        </p:txBody>
      </p:sp>
    </p:spTree>
    <p:extLst>
      <p:ext uri="{BB962C8B-B14F-4D97-AF65-F5344CB8AC3E}">
        <p14:creationId xmlns:p14="http://schemas.microsoft.com/office/powerpoint/2010/main" val="13641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52" y="0"/>
            <a:ext cx="10515600" cy="1325563"/>
          </a:xfrm>
        </p:spPr>
        <p:txBody>
          <a:bodyPr/>
          <a:lstStyle/>
          <a:p>
            <a:pPr algn="ctr"/>
            <a:r>
              <a:rPr lang="en-US" b="1" dirty="0">
                <a:latin typeface="Times New Roman" panose="02020603050405020304" pitchFamily="18" charset="0"/>
                <a:cs typeface="Times New Roman" panose="02020603050405020304" pitchFamily="18" charset="0"/>
              </a:rPr>
              <a:t>Methods </a:t>
            </a:r>
          </a:p>
        </p:txBody>
      </p:sp>
      <p:sp>
        <p:nvSpPr>
          <p:cNvPr id="3" name="Content Placeholder 2"/>
          <p:cNvSpPr>
            <a:spLocks noGrp="1"/>
          </p:cNvSpPr>
          <p:nvPr>
            <p:ph idx="1"/>
          </p:nvPr>
        </p:nvSpPr>
        <p:spPr>
          <a:xfrm>
            <a:off x="300447" y="1690688"/>
            <a:ext cx="11390811" cy="4351338"/>
          </a:xfrm>
        </p:spPr>
        <p:txBody>
          <a:bodyPr>
            <a:noAutofit/>
          </a:bodyPr>
          <a:lstStyle/>
          <a:p>
            <a:pPr algn="just">
              <a:lnSpc>
                <a:spcPct val="150000"/>
              </a:lnSpc>
            </a:pPr>
            <a:r>
              <a:rPr lang="en-US" sz="2600" b="1" dirty="0">
                <a:latin typeface="Times New Roman" panose="02020603050405020304" pitchFamily="18" charset="0"/>
                <a:cs typeface="Times New Roman" panose="02020603050405020304" pitchFamily="18" charset="0"/>
              </a:rPr>
              <a:t>Context</a:t>
            </a:r>
            <a:r>
              <a:rPr lang="en-US" sz="2600" dirty="0">
                <a:latin typeface="Times New Roman" panose="02020603050405020304" pitchFamily="18" charset="0"/>
                <a:cs typeface="Times New Roman" panose="02020603050405020304" pitchFamily="18" charset="0"/>
              </a:rPr>
              <a:t> - Setting/site and noticeable contextual factor.</a:t>
            </a:r>
          </a:p>
          <a:p>
            <a:pPr algn="just">
              <a:lnSpc>
                <a:spcPct val="150000"/>
              </a:lnSpc>
            </a:pPr>
            <a:r>
              <a:rPr lang="en-US" sz="2600" b="1" dirty="0">
                <a:latin typeface="Times New Roman" panose="02020603050405020304" pitchFamily="18" charset="0"/>
                <a:cs typeface="Times New Roman" panose="02020603050405020304" pitchFamily="18" charset="0"/>
              </a:rPr>
              <a:t>Sampling strategy - </a:t>
            </a:r>
            <a:r>
              <a:rPr lang="en-US" sz="2600" dirty="0">
                <a:latin typeface="Times New Roman" panose="02020603050405020304" pitchFamily="18" charset="0"/>
                <a:cs typeface="Times New Roman" panose="02020603050405020304" pitchFamily="18" charset="0"/>
              </a:rPr>
              <a:t>How and why research participants, documents, or events were selected; criteria for deciding when no further sampling was necessary (e.g., sampling saturation).</a:t>
            </a:r>
          </a:p>
          <a:p>
            <a:pPr algn="just">
              <a:lnSpc>
                <a:spcPct val="150000"/>
              </a:lnSpc>
            </a:pPr>
            <a:r>
              <a:rPr lang="en-US" sz="2600" b="1" dirty="0">
                <a:latin typeface="Times New Roman" panose="02020603050405020304" pitchFamily="18" charset="0"/>
                <a:cs typeface="Times New Roman" panose="02020603050405020304" pitchFamily="18" charset="0"/>
              </a:rPr>
              <a:t>Ethical issues pertaining to human subjects - </a:t>
            </a:r>
            <a:r>
              <a:rPr lang="en-US" sz="2600" dirty="0">
                <a:latin typeface="Times New Roman" panose="02020603050405020304" pitchFamily="18" charset="0"/>
                <a:cs typeface="Times New Roman" panose="02020603050405020304" pitchFamily="18" charset="0"/>
              </a:rPr>
              <a:t>Documentation of approval by an appropriate ethics review board and participant consent, or explanation for lack thereof; other confidentiality and data security issues.</a:t>
            </a:r>
          </a:p>
        </p:txBody>
      </p:sp>
      <p:sp>
        <p:nvSpPr>
          <p:cNvPr id="4" name="Slide Number Placeholder 3"/>
          <p:cNvSpPr>
            <a:spLocks noGrp="1"/>
          </p:cNvSpPr>
          <p:nvPr>
            <p:ph type="sldNum" sz="quarter" idx="12"/>
          </p:nvPr>
        </p:nvSpPr>
        <p:spPr/>
        <p:txBody>
          <a:bodyPr/>
          <a:lstStyle/>
          <a:p>
            <a:fld id="{97A0D358-907F-4E83-AF7E-68F68E4B50E3}" type="slidenum">
              <a:rPr lang="en-US" smtClean="0"/>
              <a:t>25</a:t>
            </a:fld>
            <a:endParaRPr lang="en-US"/>
          </a:p>
        </p:txBody>
      </p:sp>
    </p:spTree>
    <p:extLst>
      <p:ext uri="{BB962C8B-B14F-4D97-AF65-F5344CB8AC3E}">
        <p14:creationId xmlns:p14="http://schemas.microsoft.com/office/powerpoint/2010/main" val="167963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52" y="0"/>
            <a:ext cx="10515600" cy="1325563"/>
          </a:xfrm>
        </p:spPr>
        <p:txBody>
          <a:bodyPr/>
          <a:lstStyle/>
          <a:p>
            <a:pPr algn="ctr"/>
            <a:r>
              <a:rPr lang="en-US" b="1" dirty="0">
                <a:latin typeface="Times New Roman" panose="02020603050405020304" pitchFamily="18" charset="0"/>
                <a:cs typeface="Times New Roman" panose="02020603050405020304" pitchFamily="18" charset="0"/>
              </a:rPr>
              <a:t>Methods </a:t>
            </a:r>
          </a:p>
        </p:txBody>
      </p:sp>
      <p:sp>
        <p:nvSpPr>
          <p:cNvPr id="3" name="Content Placeholder 2"/>
          <p:cNvSpPr>
            <a:spLocks noGrp="1"/>
          </p:cNvSpPr>
          <p:nvPr>
            <p:ph idx="1"/>
          </p:nvPr>
        </p:nvSpPr>
        <p:spPr>
          <a:xfrm>
            <a:off x="300446" y="1520871"/>
            <a:ext cx="11390811" cy="4351338"/>
          </a:xfrm>
        </p:spPr>
        <p:txBody>
          <a:bodyPr>
            <a:noAutofit/>
          </a:bodyPr>
          <a:lstStyle/>
          <a:p>
            <a:pPr algn="just">
              <a:lnSpc>
                <a:spcPct val="150000"/>
              </a:lnSpc>
            </a:pPr>
            <a:r>
              <a:rPr lang="en-US" sz="2600" b="1" dirty="0">
                <a:latin typeface="Times New Roman" panose="02020603050405020304" pitchFamily="18" charset="0"/>
                <a:cs typeface="Times New Roman" panose="02020603050405020304" pitchFamily="18" charset="0"/>
              </a:rPr>
              <a:t>Data collection methods - </a:t>
            </a:r>
            <a:r>
              <a:rPr lang="en-US" sz="2600" dirty="0">
                <a:latin typeface="Times New Roman" panose="02020603050405020304" pitchFamily="18" charset="0"/>
                <a:cs typeface="Times New Roman" panose="02020603050405020304" pitchFamily="18" charset="0"/>
              </a:rPr>
              <a:t>Types of data collected; details of data collection procedures including (as appropriate) start and stop dates of data collection and analysis, iterative process, triangulation of sources/methods, and modification of procedures in response to evolving study findings.</a:t>
            </a:r>
          </a:p>
          <a:p>
            <a:pPr marL="0" indent="0" algn="just">
              <a:lnSpc>
                <a:spcPct val="150000"/>
              </a:lnSpc>
              <a:buNone/>
            </a:pP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600" b="1" dirty="0">
                <a:latin typeface="Times New Roman" panose="02020603050405020304" pitchFamily="18" charset="0"/>
                <a:cs typeface="Times New Roman" panose="02020603050405020304" pitchFamily="18" charset="0"/>
              </a:rPr>
              <a:t>Data collection instruments and technologies </a:t>
            </a:r>
            <a:r>
              <a:rPr lang="en-US" sz="2600" dirty="0">
                <a:latin typeface="Times New Roman" panose="02020603050405020304" pitchFamily="18" charset="0"/>
                <a:cs typeface="Times New Roman" panose="02020603050405020304" pitchFamily="18" charset="0"/>
              </a:rPr>
              <a:t>- Description of instruments (e.g., interview guides, questionnaires) and devices (e.g., audio recorders) used for data collection; if/how the instrument(s) changed over the course of the study</a:t>
            </a:r>
          </a:p>
        </p:txBody>
      </p:sp>
      <p:sp>
        <p:nvSpPr>
          <p:cNvPr id="8" name="Slide Number Placeholder 7"/>
          <p:cNvSpPr>
            <a:spLocks noGrp="1"/>
          </p:cNvSpPr>
          <p:nvPr>
            <p:ph type="sldNum" sz="quarter" idx="12"/>
          </p:nvPr>
        </p:nvSpPr>
        <p:spPr/>
        <p:txBody>
          <a:bodyPr/>
          <a:lstStyle/>
          <a:p>
            <a:fld id="{97A0D358-907F-4E83-AF7E-68F68E4B50E3}" type="slidenum">
              <a:rPr lang="en-US" smtClean="0"/>
              <a:t>26</a:t>
            </a:fld>
            <a:endParaRPr lang="en-US"/>
          </a:p>
        </p:txBody>
      </p:sp>
    </p:spTree>
    <p:extLst>
      <p:ext uri="{BB962C8B-B14F-4D97-AF65-F5344CB8AC3E}">
        <p14:creationId xmlns:p14="http://schemas.microsoft.com/office/powerpoint/2010/main" val="110704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52" y="0"/>
            <a:ext cx="10515600" cy="1325563"/>
          </a:xfrm>
        </p:spPr>
        <p:txBody>
          <a:bodyPr/>
          <a:lstStyle/>
          <a:p>
            <a:pPr algn="ctr"/>
            <a:r>
              <a:rPr lang="en-US" b="1" dirty="0">
                <a:latin typeface="Times New Roman" panose="02020603050405020304" pitchFamily="18" charset="0"/>
                <a:cs typeface="Times New Roman" panose="02020603050405020304" pitchFamily="18" charset="0"/>
              </a:rPr>
              <a:t>Methods </a:t>
            </a:r>
          </a:p>
        </p:txBody>
      </p:sp>
      <p:sp>
        <p:nvSpPr>
          <p:cNvPr id="3" name="Content Placeholder 2"/>
          <p:cNvSpPr>
            <a:spLocks noGrp="1"/>
          </p:cNvSpPr>
          <p:nvPr>
            <p:ph idx="1"/>
          </p:nvPr>
        </p:nvSpPr>
        <p:spPr>
          <a:xfrm>
            <a:off x="300446" y="1520871"/>
            <a:ext cx="11390811" cy="4351338"/>
          </a:xfrm>
        </p:spPr>
        <p:txBody>
          <a:bodyPr>
            <a:no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Units of study - </a:t>
            </a:r>
            <a:r>
              <a:rPr lang="en-US" sz="2400" dirty="0">
                <a:latin typeface="Times New Roman" panose="02020603050405020304" pitchFamily="18" charset="0"/>
                <a:cs typeface="Times New Roman" panose="02020603050405020304" pitchFamily="18" charset="0"/>
              </a:rPr>
              <a:t>Number and relevant characteristics of participants, documents, or events included in the study; level of participation (could be reported in results).</a:t>
            </a:r>
          </a:p>
          <a:p>
            <a:pPr marL="0" indent="0" algn="just">
              <a:lnSpc>
                <a:spcPct val="150000"/>
              </a:lnSpc>
              <a:buNone/>
            </a:pP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b="1" dirty="0">
                <a:latin typeface="Times New Roman" panose="02020603050405020304" pitchFamily="18" charset="0"/>
                <a:cs typeface="Times New Roman" panose="02020603050405020304" pitchFamily="18" charset="0"/>
              </a:rPr>
              <a:t>Data processing </a:t>
            </a:r>
            <a:r>
              <a:rPr lang="en-US" sz="2400" dirty="0">
                <a:latin typeface="Times New Roman" panose="02020603050405020304" pitchFamily="18" charset="0"/>
                <a:cs typeface="Times New Roman" panose="02020603050405020304" pitchFamily="18" charset="0"/>
              </a:rPr>
              <a:t>- Methods for processing data prior to and during analysis, including transcription, data entry, data management and security, verification of data integrity, data coding, and anonymization/de-identification of excerpts.</a:t>
            </a:r>
          </a:p>
        </p:txBody>
      </p:sp>
      <p:sp>
        <p:nvSpPr>
          <p:cNvPr id="4" name="Slide Number Placeholder 3"/>
          <p:cNvSpPr>
            <a:spLocks noGrp="1"/>
          </p:cNvSpPr>
          <p:nvPr>
            <p:ph type="sldNum" sz="quarter" idx="12"/>
          </p:nvPr>
        </p:nvSpPr>
        <p:spPr/>
        <p:txBody>
          <a:bodyPr/>
          <a:lstStyle/>
          <a:p>
            <a:fld id="{97A0D358-907F-4E83-AF7E-68F68E4B50E3}" type="slidenum">
              <a:rPr lang="en-US" smtClean="0"/>
              <a:t>27</a:t>
            </a:fld>
            <a:endParaRPr lang="en-US"/>
          </a:p>
        </p:txBody>
      </p:sp>
    </p:spTree>
    <p:extLst>
      <p:ext uri="{BB962C8B-B14F-4D97-AF65-F5344CB8AC3E}">
        <p14:creationId xmlns:p14="http://schemas.microsoft.com/office/powerpoint/2010/main" val="141262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52" y="0"/>
            <a:ext cx="10515600" cy="1325563"/>
          </a:xfrm>
        </p:spPr>
        <p:txBody>
          <a:bodyPr/>
          <a:lstStyle/>
          <a:p>
            <a:pPr algn="ctr"/>
            <a:r>
              <a:rPr lang="en-US" b="1" dirty="0">
                <a:latin typeface="Times New Roman" panose="02020603050405020304" pitchFamily="18" charset="0"/>
                <a:cs typeface="Times New Roman" panose="02020603050405020304" pitchFamily="18" charset="0"/>
              </a:rPr>
              <a:t>Methods </a:t>
            </a:r>
          </a:p>
        </p:txBody>
      </p:sp>
      <p:sp>
        <p:nvSpPr>
          <p:cNvPr id="3" name="Content Placeholder 2"/>
          <p:cNvSpPr>
            <a:spLocks noGrp="1"/>
          </p:cNvSpPr>
          <p:nvPr>
            <p:ph idx="1"/>
          </p:nvPr>
        </p:nvSpPr>
        <p:spPr>
          <a:xfrm>
            <a:off x="300446" y="1520871"/>
            <a:ext cx="11390811" cy="4351338"/>
          </a:xfrm>
        </p:spPr>
        <p:txBody>
          <a:bodyPr>
            <a:no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Data analysis </a:t>
            </a:r>
            <a:r>
              <a:rPr lang="en-US" sz="2400" dirty="0">
                <a:latin typeface="Times New Roman" panose="02020603050405020304" pitchFamily="18" charset="0"/>
                <a:cs typeface="Times New Roman" panose="02020603050405020304" pitchFamily="18" charset="0"/>
              </a:rPr>
              <a:t>- Process by which inferences, themes, etc., were identified and developed, including the researchers involved in data analysis; usually references a specific paradigm or approach.</a:t>
            </a:r>
          </a:p>
          <a:p>
            <a:pPr marL="0" indent="0" algn="just">
              <a:lnSpc>
                <a:spcPct val="150000"/>
              </a:lnSpc>
              <a:buNone/>
            </a:pP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b="1" dirty="0">
                <a:latin typeface="Times New Roman" panose="02020603050405020304" pitchFamily="18" charset="0"/>
                <a:cs typeface="Times New Roman" panose="02020603050405020304" pitchFamily="18" charset="0"/>
              </a:rPr>
              <a:t>Techniques to enhance trustworthiness - </a:t>
            </a:r>
            <a:r>
              <a:rPr lang="en-US" sz="2400" dirty="0">
                <a:latin typeface="Times New Roman" panose="02020603050405020304" pitchFamily="18" charset="0"/>
                <a:cs typeface="Times New Roman" panose="02020603050405020304" pitchFamily="18" charset="0"/>
              </a:rPr>
              <a:t>Techniques to enhance trustworthiness and credibility of data analysis (e.g., member checking, audit trail, triangulation).</a:t>
            </a:r>
          </a:p>
        </p:txBody>
      </p:sp>
      <p:sp>
        <p:nvSpPr>
          <p:cNvPr id="4" name="Slide Number Placeholder 3"/>
          <p:cNvSpPr>
            <a:spLocks noGrp="1"/>
          </p:cNvSpPr>
          <p:nvPr>
            <p:ph type="sldNum" sz="quarter" idx="12"/>
          </p:nvPr>
        </p:nvSpPr>
        <p:spPr/>
        <p:txBody>
          <a:bodyPr/>
          <a:lstStyle/>
          <a:p>
            <a:fld id="{97A0D358-907F-4E83-AF7E-68F68E4B50E3}" type="slidenum">
              <a:rPr lang="en-US" smtClean="0"/>
              <a:t>28</a:t>
            </a:fld>
            <a:endParaRPr lang="en-US"/>
          </a:p>
        </p:txBody>
      </p:sp>
    </p:spTree>
    <p:extLst>
      <p:ext uri="{BB962C8B-B14F-4D97-AF65-F5344CB8AC3E}">
        <p14:creationId xmlns:p14="http://schemas.microsoft.com/office/powerpoint/2010/main" val="355266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52" y="0"/>
            <a:ext cx="10515600" cy="1325563"/>
          </a:xfrm>
        </p:spPr>
        <p:txBody>
          <a:bodyPr/>
          <a:lstStyle/>
          <a:p>
            <a:pPr algn="ctr"/>
            <a:r>
              <a:rPr lang="en-US" b="1" dirty="0">
                <a:latin typeface="Times New Roman" panose="02020603050405020304" pitchFamily="18" charset="0"/>
                <a:cs typeface="Times New Roman" panose="02020603050405020304" pitchFamily="18" charset="0"/>
              </a:rPr>
              <a:t>Results/findings</a:t>
            </a:r>
          </a:p>
        </p:txBody>
      </p:sp>
      <p:sp>
        <p:nvSpPr>
          <p:cNvPr id="3" name="Content Placeholder 2"/>
          <p:cNvSpPr>
            <a:spLocks noGrp="1"/>
          </p:cNvSpPr>
          <p:nvPr>
            <p:ph idx="1"/>
          </p:nvPr>
        </p:nvSpPr>
        <p:spPr>
          <a:xfrm>
            <a:off x="300446" y="1520871"/>
            <a:ext cx="11390811" cy="4351338"/>
          </a:xfrm>
        </p:spPr>
        <p:txBody>
          <a:bodyPr>
            <a:no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Synthesis and interpretation - </a:t>
            </a:r>
            <a:r>
              <a:rPr lang="en-US" sz="2400" dirty="0">
                <a:latin typeface="Times New Roman" panose="02020603050405020304" pitchFamily="18" charset="0"/>
                <a:cs typeface="Times New Roman" panose="02020603050405020304" pitchFamily="18" charset="0"/>
              </a:rPr>
              <a:t>Main findings (e.g., interpretations, inferences, and themes); might include development of a theory or model, or integration with prior research or theory.</a:t>
            </a:r>
          </a:p>
          <a:p>
            <a:pPr algn="just">
              <a:lnSpc>
                <a:spcPct val="150000"/>
              </a:lnSpc>
            </a:pPr>
            <a:r>
              <a:rPr lang="en-US" sz="2400" b="1" dirty="0">
                <a:latin typeface="Times New Roman" panose="02020603050405020304" pitchFamily="18" charset="0"/>
                <a:cs typeface="Times New Roman" panose="02020603050405020304" pitchFamily="18" charset="0"/>
              </a:rPr>
              <a:t>Links to empirical data - </a:t>
            </a:r>
            <a:r>
              <a:rPr lang="en-US" sz="2400" dirty="0">
                <a:latin typeface="Times New Roman" panose="02020603050405020304" pitchFamily="18" charset="0"/>
                <a:cs typeface="Times New Roman" panose="02020603050405020304" pitchFamily="18" charset="0"/>
              </a:rPr>
              <a:t>Evidence (e.g., quotes, field notes, text excerpts,</a:t>
            </a:r>
          </a:p>
          <a:p>
            <a:pPr algn="just">
              <a:lnSpc>
                <a:spcPct val="150000"/>
              </a:lnSpc>
            </a:pPr>
            <a:r>
              <a:rPr lang="en-US" sz="2400" dirty="0">
                <a:latin typeface="Times New Roman" panose="02020603050405020304" pitchFamily="18" charset="0"/>
                <a:cs typeface="Times New Roman" panose="02020603050405020304" pitchFamily="18" charset="0"/>
              </a:rPr>
              <a:t>photographs) to substantiate analytic findings.</a:t>
            </a:r>
          </a:p>
        </p:txBody>
      </p:sp>
      <p:sp>
        <p:nvSpPr>
          <p:cNvPr id="4" name="Slide Number Placeholder 3"/>
          <p:cNvSpPr>
            <a:spLocks noGrp="1"/>
          </p:cNvSpPr>
          <p:nvPr>
            <p:ph type="sldNum" sz="quarter" idx="12"/>
          </p:nvPr>
        </p:nvSpPr>
        <p:spPr/>
        <p:txBody>
          <a:bodyPr/>
          <a:lstStyle/>
          <a:p>
            <a:fld id="{97A0D358-907F-4E83-AF7E-68F68E4B50E3}" type="slidenum">
              <a:rPr lang="en-US" smtClean="0"/>
              <a:t>29</a:t>
            </a:fld>
            <a:endParaRPr lang="en-US"/>
          </a:p>
        </p:txBody>
      </p:sp>
    </p:spTree>
    <p:extLst>
      <p:ext uri="{BB962C8B-B14F-4D97-AF65-F5344CB8AC3E}">
        <p14:creationId xmlns:p14="http://schemas.microsoft.com/office/powerpoint/2010/main" val="265168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090" y="1122363"/>
            <a:ext cx="10815144" cy="2387600"/>
          </a:xfrm>
        </p:spPr>
        <p:style>
          <a:lnRef idx="2">
            <a:schemeClr val="dk1"/>
          </a:lnRef>
          <a:fillRef idx="1">
            <a:schemeClr val="lt1"/>
          </a:fillRef>
          <a:effectRef idx="0">
            <a:schemeClr val="dk1"/>
          </a:effectRef>
          <a:fontRef idx="minor">
            <a:schemeClr val="dk1"/>
          </a:fontRef>
        </p:style>
        <p:txBody>
          <a:bodyPr>
            <a:normAutofit/>
          </a:bodyPr>
          <a:lstStyle/>
          <a:p>
            <a:r>
              <a:rPr lang="en-US" b="1" dirty="0">
                <a:latin typeface="Arial Black" panose="020B0A04020102020204" pitchFamily="34" charset="0"/>
              </a:rPr>
              <a:t>Reporting Guidelines for  Qualitative Research</a:t>
            </a:r>
            <a:r>
              <a:rPr lang="en-US" dirty="0">
                <a:latin typeface="Arial Black" panose="020B0A04020102020204" pitchFamily="34" charset="0"/>
              </a:rPr>
              <a:t> </a:t>
            </a:r>
          </a:p>
        </p:txBody>
      </p:sp>
      <p:sp>
        <p:nvSpPr>
          <p:cNvPr id="3" name="Subtitle 2"/>
          <p:cNvSpPr>
            <a:spLocks noGrp="1"/>
          </p:cNvSpPr>
          <p:nvPr>
            <p:ph type="subTitle" idx="1"/>
          </p:nvPr>
        </p:nvSpPr>
        <p:spPr>
          <a:xfrm>
            <a:off x="1902229" y="4255303"/>
            <a:ext cx="8079971" cy="1655762"/>
          </a:xfrm>
        </p:spPr>
        <p:style>
          <a:lnRef idx="2">
            <a:schemeClr val="dk1"/>
          </a:lnRef>
          <a:fillRef idx="1">
            <a:schemeClr val="lt1"/>
          </a:fillRef>
          <a:effectRef idx="0">
            <a:schemeClr val="dk1"/>
          </a:effectRef>
          <a:fontRef idx="minor">
            <a:schemeClr val="dk1"/>
          </a:fontRef>
        </p:style>
        <p:txBody>
          <a:bodyPr>
            <a:normAutofit/>
          </a:bodyPr>
          <a:lstStyle/>
          <a:p>
            <a:r>
              <a:rPr lang="en-US" sz="2000" dirty="0">
                <a:latin typeface="Times New Roman" panose="02020603050405020304" pitchFamily="18" charset="0"/>
                <a:cs typeface="Times New Roman" panose="02020603050405020304" pitchFamily="18" charset="0"/>
              </a:rPr>
              <a:t>Prof. Hamid </a:t>
            </a:r>
            <a:r>
              <a:rPr lang="en-US" sz="2000" dirty="0" err="1">
                <a:latin typeface="Times New Roman" panose="02020603050405020304" pitchFamily="18" charset="0"/>
                <a:cs typeface="Times New Roman" panose="02020603050405020304" pitchFamily="18" charset="0"/>
              </a:rPr>
              <a:t>Allahverdipour</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Tabriz University of Medical Sciences </a:t>
            </a:r>
          </a:p>
          <a:p>
            <a:r>
              <a:rPr lang="en-US" sz="2000" dirty="0">
                <a:latin typeface="Times New Roman" panose="02020603050405020304" pitchFamily="18" charset="0"/>
                <a:cs typeface="Times New Roman" panose="02020603050405020304" pitchFamily="18" charset="0"/>
              </a:rPr>
              <a:t>Editor-in-Chief of Health Promotion Perspectives</a:t>
            </a:r>
          </a:p>
        </p:txBody>
      </p:sp>
      <p:sp>
        <p:nvSpPr>
          <p:cNvPr id="4" name="Slide Number Placeholder 3"/>
          <p:cNvSpPr>
            <a:spLocks noGrp="1"/>
          </p:cNvSpPr>
          <p:nvPr>
            <p:ph type="sldNum" sz="quarter" idx="12"/>
          </p:nvPr>
        </p:nvSpPr>
        <p:spPr/>
        <p:txBody>
          <a:bodyPr/>
          <a:lstStyle/>
          <a:p>
            <a:fld id="{97A0D358-907F-4E83-AF7E-68F68E4B50E3}" type="slidenum">
              <a:rPr lang="en-US" smtClean="0"/>
              <a:t>3</a:t>
            </a:fld>
            <a:endParaRPr lang="en-US"/>
          </a:p>
        </p:txBody>
      </p:sp>
    </p:spTree>
    <p:extLst>
      <p:ext uri="{BB962C8B-B14F-4D97-AF65-F5344CB8AC3E}">
        <p14:creationId xmlns:p14="http://schemas.microsoft.com/office/powerpoint/2010/main" val="1163067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52" y="0"/>
            <a:ext cx="10515600" cy="1325563"/>
          </a:xfrm>
        </p:spPr>
        <p:txBody>
          <a:bodyPr/>
          <a:lstStyle/>
          <a:p>
            <a:pPr algn="ctr"/>
            <a:r>
              <a:rPr lang="en-US" b="1" dirty="0">
                <a:latin typeface="Times New Roman" panose="02020603050405020304" pitchFamily="18" charset="0"/>
                <a:cs typeface="Times New Roman" panose="02020603050405020304" pitchFamily="18" charset="0"/>
              </a:rPr>
              <a:t>Discussion</a:t>
            </a:r>
          </a:p>
        </p:txBody>
      </p:sp>
      <p:sp>
        <p:nvSpPr>
          <p:cNvPr id="3" name="Content Placeholder 2"/>
          <p:cNvSpPr>
            <a:spLocks noGrp="1"/>
          </p:cNvSpPr>
          <p:nvPr>
            <p:ph idx="1"/>
          </p:nvPr>
        </p:nvSpPr>
        <p:spPr>
          <a:xfrm>
            <a:off x="300446" y="1520871"/>
            <a:ext cx="11390811" cy="4351338"/>
          </a:xfrm>
        </p:spPr>
        <p:txBody>
          <a:bodyPr>
            <a:no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Integration with prior work, implications, transferability, and contribution(s) to the field - </a:t>
            </a:r>
            <a:r>
              <a:rPr lang="en-US" sz="2400" dirty="0">
                <a:latin typeface="Times New Roman" panose="02020603050405020304" pitchFamily="18" charset="0"/>
                <a:cs typeface="Times New Roman" panose="02020603050405020304" pitchFamily="18" charset="0"/>
              </a:rPr>
              <a:t>Short summary of main findings; explanation of how findings and conclusions connect to, support, elaborate on, or challenge conclusions of earlier scholarship; discussion of scope of application/generalizability; identification of unique contribution(s) to scholarship in a discipline or field.</a:t>
            </a:r>
          </a:p>
          <a:p>
            <a:pPr algn="just">
              <a:lnSpc>
                <a:spcPct val="150000"/>
              </a:lnSpc>
            </a:pP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b="1" dirty="0">
                <a:latin typeface="Times New Roman" panose="02020603050405020304" pitchFamily="18" charset="0"/>
                <a:cs typeface="Times New Roman" panose="02020603050405020304" pitchFamily="18" charset="0"/>
              </a:rPr>
              <a:t>Limitations - </a:t>
            </a:r>
            <a:r>
              <a:rPr lang="en-US" sz="2400" dirty="0">
                <a:latin typeface="Times New Roman" panose="02020603050405020304" pitchFamily="18" charset="0"/>
                <a:cs typeface="Times New Roman" panose="02020603050405020304" pitchFamily="18" charset="0"/>
              </a:rPr>
              <a:t>Trustworthiness and limitations of findings</a:t>
            </a:r>
          </a:p>
        </p:txBody>
      </p:sp>
      <p:sp>
        <p:nvSpPr>
          <p:cNvPr id="4" name="Slide Number Placeholder 3"/>
          <p:cNvSpPr>
            <a:spLocks noGrp="1"/>
          </p:cNvSpPr>
          <p:nvPr>
            <p:ph type="sldNum" sz="quarter" idx="12"/>
          </p:nvPr>
        </p:nvSpPr>
        <p:spPr/>
        <p:txBody>
          <a:bodyPr/>
          <a:lstStyle/>
          <a:p>
            <a:fld id="{97A0D358-907F-4E83-AF7E-68F68E4B50E3}" type="slidenum">
              <a:rPr lang="en-US" smtClean="0"/>
              <a:t>30</a:t>
            </a:fld>
            <a:endParaRPr lang="en-US"/>
          </a:p>
        </p:txBody>
      </p:sp>
    </p:spTree>
    <p:extLst>
      <p:ext uri="{BB962C8B-B14F-4D97-AF65-F5344CB8AC3E}">
        <p14:creationId xmlns:p14="http://schemas.microsoft.com/office/powerpoint/2010/main" val="115019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52" y="0"/>
            <a:ext cx="10515600" cy="1325563"/>
          </a:xfrm>
        </p:spPr>
        <p:txBody>
          <a:bodyPr/>
          <a:lstStyle/>
          <a:p>
            <a:pPr algn="ctr"/>
            <a:r>
              <a:rPr lang="en-US" b="1" dirty="0">
                <a:latin typeface="Times New Roman" panose="02020603050405020304" pitchFamily="18" charset="0"/>
                <a:cs typeface="Times New Roman" panose="02020603050405020304" pitchFamily="18" charset="0"/>
              </a:rPr>
              <a:t>Other</a:t>
            </a:r>
          </a:p>
        </p:txBody>
      </p:sp>
      <p:sp>
        <p:nvSpPr>
          <p:cNvPr id="3" name="Content Placeholder 2"/>
          <p:cNvSpPr>
            <a:spLocks noGrp="1"/>
          </p:cNvSpPr>
          <p:nvPr>
            <p:ph idx="1"/>
          </p:nvPr>
        </p:nvSpPr>
        <p:spPr>
          <a:xfrm>
            <a:off x="300446" y="1520871"/>
            <a:ext cx="11390811" cy="4351338"/>
          </a:xfrm>
        </p:spPr>
        <p:txBody>
          <a:bodyPr>
            <a:noAutofit/>
          </a:bodyPr>
          <a:lstStyle/>
          <a:p>
            <a:pPr algn="just">
              <a:lnSpc>
                <a:spcPct val="150000"/>
              </a:lnSpc>
            </a:pPr>
            <a:r>
              <a:rPr lang="en-US" b="1" dirty="0">
                <a:latin typeface="Times New Roman" panose="02020603050405020304" pitchFamily="18" charset="0"/>
                <a:cs typeface="Times New Roman" panose="02020603050405020304" pitchFamily="18" charset="0"/>
              </a:rPr>
              <a:t>Conflicts of interest - </a:t>
            </a:r>
            <a:r>
              <a:rPr lang="en-US" dirty="0">
                <a:latin typeface="Times New Roman" panose="02020603050405020304" pitchFamily="18" charset="0"/>
                <a:cs typeface="Times New Roman" panose="02020603050405020304" pitchFamily="18" charset="0"/>
              </a:rPr>
              <a:t>Potential sources of influence or perceived influence on study conduct and conclusions; how these </a:t>
            </a:r>
            <a:r>
              <a:rPr lang="en-US">
                <a:latin typeface="Times New Roman" panose="02020603050405020304" pitchFamily="18" charset="0"/>
                <a:cs typeface="Times New Roman" panose="02020603050405020304" pitchFamily="18" charset="0"/>
              </a:rPr>
              <a:t>were managed.</a:t>
            </a:r>
            <a:endParaRPr lang="en-US" dirty="0">
              <a:latin typeface="Times New Roman" panose="02020603050405020304" pitchFamily="18" charset="0"/>
              <a:cs typeface="Times New Roman" panose="02020603050405020304" pitchFamily="18" charset="0"/>
            </a:endParaRPr>
          </a:p>
          <a:p>
            <a:pPr marL="0" indent="0" algn="just">
              <a:lnSpc>
                <a:spcPct val="150000"/>
              </a:lnSpc>
              <a:buNone/>
            </a:pPr>
            <a:endParaRPr lang="en-US" dirty="0">
              <a:latin typeface="Times New Roman" panose="02020603050405020304" pitchFamily="18" charset="0"/>
              <a:cs typeface="Times New Roman" panose="02020603050405020304" pitchFamily="18" charset="0"/>
            </a:endParaRPr>
          </a:p>
          <a:p>
            <a:pPr algn="just">
              <a:lnSpc>
                <a:spcPct val="150000"/>
              </a:lnSpc>
            </a:pPr>
            <a:r>
              <a:rPr lang="en-US" b="1" dirty="0">
                <a:latin typeface="Times New Roman" panose="02020603050405020304" pitchFamily="18" charset="0"/>
                <a:cs typeface="Times New Roman" panose="02020603050405020304" pitchFamily="18" charset="0"/>
              </a:rPr>
              <a:t>Funding - </a:t>
            </a:r>
            <a:r>
              <a:rPr lang="en-US" dirty="0">
                <a:latin typeface="Times New Roman" panose="02020603050405020304" pitchFamily="18" charset="0"/>
                <a:cs typeface="Times New Roman" panose="02020603050405020304" pitchFamily="18" charset="0"/>
              </a:rPr>
              <a:t>Sources of funding and other support; role of funders in data collection, interpretation, and reporting.</a:t>
            </a:r>
          </a:p>
        </p:txBody>
      </p:sp>
      <p:sp>
        <p:nvSpPr>
          <p:cNvPr id="4" name="Slide Number Placeholder 3"/>
          <p:cNvSpPr>
            <a:spLocks noGrp="1"/>
          </p:cNvSpPr>
          <p:nvPr>
            <p:ph type="sldNum" sz="quarter" idx="12"/>
          </p:nvPr>
        </p:nvSpPr>
        <p:spPr/>
        <p:txBody>
          <a:bodyPr/>
          <a:lstStyle/>
          <a:p>
            <a:fld id="{97A0D358-907F-4E83-AF7E-68F68E4B50E3}" type="slidenum">
              <a:rPr lang="en-US" smtClean="0"/>
              <a:t>31</a:t>
            </a:fld>
            <a:endParaRPr lang="en-US"/>
          </a:p>
        </p:txBody>
      </p:sp>
    </p:spTree>
    <p:extLst>
      <p:ext uri="{BB962C8B-B14F-4D97-AF65-F5344CB8AC3E}">
        <p14:creationId xmlns:p14="http://schemas.microsoft.com/office/powerpoint/2010/main" val="18251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0D358-907F-4E83-AF7E-68F68E4B50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9703C91-F622-A80B-CC40-0F2B74914D34}"/>
              </a:ext>
            </a:extLst>
          </p:cNvPr>
          <p:cNvPicPr>
            <a:picLocks noChangeAspect="1"/>
          </p:cNvPicPr>
          <p:nvPr/>
        </p:nvPicPr>
        <p:blipFill>
          <a:blip r:embed="rId2"/>
          <a:stretch>
            <a:fillRect/>
          </a:stretch>
        </p:blipFill>
        <p:spPr>
          <a:xfrm>
            <a:off x="980902" y="857250"/>
            <a:ext cx="9942022" cy="5143500"/>
          </a:xfrm>
          <a:prstGeom prst="rect">
            <a:avLst/>
          </a:prstGeom>
        </p:spPr>
      </p:pic>
    </p:spTree>
    <p:extLst>
      <p:ext uri="{BB962C8B-B14F-4D97-AF65-F5344CB8AC3E}">
        <p14:creationId xmlns:p14="http://schemas.microsoft.com/office/powerpoint/2010/main" val="28348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571" y="0"/>
            <a:ext cx="10515600" cy="1325563"/>
          </a:xfrm>
        </p:spPr>
        <p:txBody>
          <a:bodyPr>
            <a:normAutofit/>
          </a:bodyPr>
          <a:lstStyle/>
          <a:p>
            <a:pPr algn="ctr"/>
            <a:r>
              <a:rPr lang="en-US" sz="3200" dirty="0">
                <a:latin typeface="Arial Black" panose="020B0A04020102020204" pitchFamily="34" charset="0"/>
              </a:rPr>
              <a:t>Why are reporting guidelines important?</a:t>
            </a:r>
          </a:p>
        </p:txBody>
      </p:sp>
      <p:sp>
        <p:nvSpPr>
          <p:cNvPr id="3" name="Content Placeholder 2"/>
          <p:cNvSpPr>
            <a:spLocks noGrp="1"/>
          </p:cNvSpPr>
          <p:nvPr>
            <p:ph idx="1"/>
          </p:nvPr>
        </p:nvSpPr>
        <p:spPr>
          <a:xfrm>
            <a:off x="472965" y="1198179"/>
            <a:ext cx="11240813" cy="5281449"/>
          </a:xfrm>
        </p:spPr>
        <p:txBody>
          <a:bodyPr>
            <a:normAutofit fontScale="70000" lnSpcReduction="20000"/>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A reporting guideline is a simple, structured tool for health researchers to use while writing manuscripts. A reporting guideline provides a minimum list of information needed to ensure a manuscript can be, for example:</a:t>
            </a:r>
          </a:p>
          <a:p>
            <a:pPr marL="0" indent="0" algn="just">
              <a:lnSpc>
                <a:spcPct val="150000"/>
              </a:lnSpc>
              <a:buNone/>
            </a:pPr>
            <a:r>
              <a:rPr lang="en-US" dirty="0">
                <a:latin typeface="Times New Roman" panose="02020603050405020304" pitchFamily="18" charset="0"/>
                <a:cs typeface="Times New Roman" panose="02020603050405020304" pitchFamily="18" charset="0"/>
              </a:rPr>
              <a:t>•	Understood by a reader,</a:t>
            </a:r>
          </a:p>
          <a:p>
            <a:pPr marL="0" indent="0" algn="just">
              <a:lnSpc>
                <a:spcPct val="150000"/>
              </a:lnSpc>
              <a:buNone/>
            </a:pPr>
            <a:r>
              <a:rPr lang="en-US" dirty="0">
                <a:latin typeface="Times New Roman" panose="02020603050405020304" pitchFamily="18" charset="0"/>
                <a:cs typeface="Times New Roman" panose="02020603050405020304" pitchFamily="18" charset="0"/>
              </a:rPr>
              <a:t>•	Replicated by a researcher,</a:t>
            </a:r>
          </a:p>
          <a:p>
            <a:pPr marL="0" indent="0" algn="just">
              <a:lnSpc>
                <a:spcPct val="150000"/>
              </a:lnSpc>
              <a:buNone/>
            </a:pPr>
            <a:r>
              <a:rPr lang="en-US" dirty="0">
                <a:latin typeface="Times New Roman" panose="02020603050405020304" pitchFamily="18" charset="0"/>
                <a:cs typeface="Times New Roman" panose="02020603050405020304" pitchFamily="18" charset="0"/>
              </a:rPr>
              <a:t>•	Used by a doctor to make a clinical decision, and</a:t>
            </a:r>
          </a:p>
          <a:p>
            <a:pPr marL="0" indent="0" algn="just">
              <a:lnSpc>
                <a:spcPct val="150000"/>
              </a:lnSpc>
              <a:buNone/>
            </a:pPr>
            <a:r>
              <a:rPr lang="en-US" dirty="0">
                <a:latin typeface="Times New Roman" panose="02020603050405020304" pitchFamily="18" charset="0"/>
                <a:cs typeface="Times New Roman" panose="02020603050405020304" pitchFamily="18" charset="0"/>
              </a:rPr>
              <a:t>•	Included in a systematic review.</a:t>
            </a:r>
          </a:p>
          <a:p>
            <a:pPr marL="0" indent="0" algn="just">
              <a:lnSpc>
                <a:spcPct val="150000"/>
              </a:lnSpc>
              <a:buNone/>
            </a:pPr>
            <a:r>
              <a:rPr lang="en-US" dirty="0">
                <a:latin typeface="Times New Roman" panose="02020603050405020304" pitchFamily="18" charset="0"/>
                <a:cs typeface="Times New Roman" panose="02020603050405020304" pitchFamily="18" charset="0"/>
              </a:rPr>
              <a:t>Reporting guidelines are more than just some thoughts about what needs to be in an academic paper. We define a reporting guideline as:</a:t>
            </a:r>
          </a:p>
          <a:p>
            <a:pPr marL="0" indent="0" algn="just">
              <a:lnSpc>
                <a:spcPct val="150000"/>
              </a:lnSpc>
              <a:buNone/>
            </a:pPr>
            <a:r>
              <a:rPr lang="en-US" dirty="0">
                <a:latin typeface="Times New Roman" panose="02020603050405020304" pitchFamily="18" charset="0"/>
                <a:cs typeface="Times New Roman" panose="02020603050405020304" pitchFamily="18" charset="0"/>
              </a:rPr>
              <a:t>“A checklist, flow diagram, or structured text to guide authors in reporting a specific type of research, developed using explicit methodology.”</a:t>
            </a:r>
          </a:p>
        </p:txBody>
      </p:sp>
      <p:sp>
        <p:nvSpPr>
          <p:cNvPr id="4" name="Slide Number Placeholder 3"/>
          <p:cNvSpPr>
            <a:spLocks noGrp="1"/>
          </p:cNvSpPr>
          <p:nvPr>
            <p:ph type="sldNum" sz="quarter" idx="12"/>
          </p:nvPr>
        </p:nvSpPr>
        <p:spPr/>
        <p:txBody>
          <a:bodyPr/>
          <a:lstStyle/>
          <a:p>
            <a:fld id="{97A0D358-907F-4E83-AF7E-68F68E4B50E3}"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90577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571" y="698269"/>
            <a:ext cx="10515600" cy="627294"/>
          </a:xfrm>
        </p:spPr>
        <p:txBody>
          <a:bodyPr>
            <a:normAutofit/>
          </a:bodyPr>
          <a:lstStyle/>
          <a:p>
            <a:pPr algn="ctr"/>
            <a:r>
              <a:rPr lang="en-US" sz="3600" dirty="0">
                <a:latin typeface="Arial Black" panose="020B0A04020102020204" pitchFamily="34" charset="0"/>
              </a:rPr>
              <a:t>Why are reporting guidelines important?</a:t>
            </a:r>
          </a:p>
        </p:txBody>
      </p:sp>
      <p:sp>
        <p:nvSpPr>
          <p:cNvPr id="3" name="Content Placeholder 2"/>
          <p:cNvSpPr>
            <a:spLocks noGrp="1"/>
          </p:cNvSpPr>
          <p:nvPr>
            <p:ph idx="1"/>
          </p:nvPr>
        </p:nvSpPr>
        <p:spPr>
          <a:xfrm>
            <a:off x="472965" y="1961804"/>
            <a:ext cx="11240813" cy="4517824"/>
          </a:xfrm>
        </p:spPr>
        <p:txBody>
          <a:bodyPr>
            <a:normAutofit/>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All research articles should be written in accordance with the relevant research reporting guideline, this will ensure that you provide enough information for editors, peer reviewers and readers to understand how the research was performed and to judge whether the findings are likely to be reliable.</a:t>
            </a:r>
          </a:p>
        </p:txBody>
      </p:sp>
      <p:sp>
        <p:nvSpPr>
          <p:cNvPr id="4" name="Slide Number Placeholder 3"/>
          <p:cNvSpPr>
            <a:spLocks noGrp="1"/>
          </p:cNvSpPr>
          <p:nvPr>
            <p:ph type="sldNum" sz="quarter" idx="12"/>
          </p:nvPr>
        </p:nvSpPr>
        <p:spPr/>
        <p:txBody>
          <a:bodyPr/>
          <a:lstStyle/>
          <a:p>
            <a:fld id="{97A0D358-907F-4E83-AF7E-68F68E4B50E3}"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92589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4" y="0"/>
            <a:ext cx="11240813" cy="1325563"/>
          </a:xfrm>
        </p:spPr>
        <p:txBody>
          <a:bodyPr>
            <a:normAutofit/>
          </a:bodyPr>
          <a:lstStyle/>
          <a:p>
            <a:pPr algn="ctr"/>
            <a:r>
              <a:rPr lang="en-US" sz="3200" dirty="0">
                <a:latin typeface="Arial Black" panose="020B0A04020102020204" pitchFamily="34" charset="0"/>
              </a:rPr>
              <a:t>Guidelines on reporting qualitative research</a:t>
            </a:r>
          </a:p>
        </p:txBody>
      </p:sp>
      <p:sp>
        <p:nvSpPr>
          <p:cNvPr id="3" name="Content Placeholder 2"/>
          <p:cNvSpPr>
            <a:spLocks noGrp="1"/>
          </p:cNvSpPr>
          <p:nvPr>
            <p:ph idx="1"/>
          </p:nvPr>
        </p:nvSpPr>
        <p:spPr>
          <a:xfrm>
            <a:off x="472965" y="1198179"/>
            <a:ext cx="11240813" cy="5281449"/>
          </a:xfrm>
        </p:spPr>
        <p:txBody>
          <a:bodyPr>
            <a:normAutofit/>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The three widely used Guidelines on reporting qualitative research</a:t>
            </a:r>
          </a:p>
          <a:p>
            <a:pPr marL="0" indent="0" algn="just">
              <a:lnSpc>
                <a:spcPct val="150000"/>
              </a:lnSpc>
              <a:buNone/>
            </a:pPr>
            <a:endParaRPr lang="en-US" dirty="0">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the COREQ (Consolidated criteria for Reporting Qualitative research) </a:t>
            </a:r>
          </a:p>
          <a:p>
            <a:pPr algn="just">
              <a:lnSpc>
                <a:spcPct val="150000"/>
              </a:lnSpc>
            </a:pPr>
            <a:r>
              <a:rPr lang="en-US" dirty="0">
                <a:latin typeface="Times New Roman" panose="02020603050405020304" pitchFamily="18" charset="0"/>
                <a:cs typeface="Times New Roman" panose="02020603050405020304" pitchFamily="18" charset="0"/>
              </a:rPr>
              <a:t>the SRQR (Standards for Reporting Qualitative Research) </a:t>
            </a:r>
          </a:p>
          <a:p>
            <a:pPr algn="just">
              <a:lnSpc>
                <a:spcPct val="150000"/>
              </a:lnSpc>
            </a:pPr>
            <a:r>
              <a:rPr lang="en-US" dirty="0">
                <a:latin typeface="Times New Roman" panose="02020603050405020304" pitchFamily="18" charset="0"/>
                <a:cs typeface="Times New Roman" panose="02020603050405020304" pitchFamily="18" charset="0"/>
              </a:rPr>
              <a:t>the ENTREQ (Enhancing Transparency in Reporting the synthesis of Qualitative research).</a:t>
            </a:r>
          </a:p>
        </p:txBody>
      </p:sp>
      <p:sp>
        <p:nvSpPr>
          <p:cNvPr id="4" name="Slide Number Placeholder 3"/>
          <p:cNvSpPr>
            <a:spLocks noGrp="1"/>
          </p:cNvSpPr>
          <p:nvPr>
            <p:ph type="sldNum" sz="quarter" idx="12"/>
          </p:nvPr>
        </p:nvSpPr>
        <p:spPr/>
        <p:txBody>
          <a:bodyPr/>
          <a:lstStyle/>
          <a:p>
            <a:fld id="{97A0D358-907F-4E83-AF7E-68F68E4B50E3}" type="slidenum">
              <a:rPr lang="en-US" smtClean="0"/>
              <a:t>6</a:t>
            </a:fld>
            <a:endParaRPr lang="en-US"/>
          </a:p>
        </p:txBody>
      </p:sp>
    </p:spTree>
    <p:extLst>
      <p:ext uri="{BB962C8B-B14F-4D97-AF65-F5344CB8AC3E}">
        <p14:creationId xmlns:p14="http://schemas.microsoft.com/office/powerpoint/2010/main" val="39790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17279"/>
            <a:ext cx="10515600" cy="2587081"/>
          </a:xfrm>
        </p:spPr>
        <p:txBody>
          <a:bodyPr>
            <a:normAutofit fontScale="90000"/>
          </a:bodyPr>
          <a:lstStyle/>
          <a:p>
            <a:pPr algn="ctr"/>
            <a:br>
              <a:rPr lang="en-US" b="1" dirty="0">
                <a:latin typeface="Arial Black" panose="020B0A04020102020204" pitchFamily="34" charset="0"/>
              </a:rPr>
            </a:br>
            <a:r>
              <a:rPr lang="en-US" b="1" dirty="0">
                <a:latin typeface="Arial Black" panose="020B0A04020102020204" pitchFamily="34" charset="0"/>
              </a:rPr>
              <a:t>COREQ checklist</a:t>
            </a:r>
            <a:br>
              <a:rPr lang="en-US" b="1" dirty="0">
                <a:latin typeface="Arial Black" panose="020B0A04020102020204" pitchFamily="34" charset="0"/>
              </a:rPr>
            </a:br>
            <a:br>
              <a:rPr lang="en-US" b="1" dirty="0">
                <a:latin typeface="Arial Black" panose="020B0A04020102020204" pitchFamily="34" charset="0"/>
              </a:rPr>
            </a:br>
            <a:r>
              <a:rPr lang="en-US" sz="2200" b="1" dirty="0">
                <a:latin typeface="Arial Black" panose="020B0A04020102020204" pitchFamily="34" charset="0"/>
              </a:rPr>
              <a:t>(Consolidated criteria for Reporting Qualitative research) </a:t>
            </a:r>
            <a:br>
              <a:rPr lang="en-US" b="1" dirty="0">
                <a:latin typeface="Arial Black" panose="020B0A04020102020204" pitchFamily="34" charset="0"/>
              </a:rPr>
            </a:br>
            <a:endParaRPr lang="en-US" b="1"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97A0D358-907F-4E83-AF7E-68F68E4B50E3}" type="slidenum">
              <a:rPr lang="en-US" smtClean="0"/>
              <a:t>7</a:t>
            </a:fld>
            <a:endParaRPr lang="en-US"/>
          </a:p>
        </p:txBody>
      </p:sp>
    </p:spTree>
    <p:extLst>
      <p:ext uri="{BB962C8B-B14F-4D97-AF65-F5344CB8AC3E}">
        <p14:creationId xmlns:p14="http://schemas.microsoft.com/office/powerpoint/2010/main" val="246976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 COREQ checklist</a:t>
            </a:r>
          </a:p>
        </p:txBody>
      </p:sp>
      <p:sp>
        <p:nvSpPr>
          <p:cNvPr id="3" name="Content Placeholder 2"/>
          <p:cNvSpPr>
            <a:spLocks noGrp="1"/>
          </p:cNvSpPr>
          <p:nvPr>
            <p:ph idx="1"/>
          </p:nvPr>
        </p:nvSpPr>
        <p:spPr>
          <a:xfrm>
            <a:off x="378371" y="1825625"/>
            <a:ext cx="11288111" cy="4748596"/>
          </a:xfrm>
        </p:spPr>
        <p:txBody>
          <a:bodyPr>
            <a:normAutofit/>
          </a:bodyPr>
          <a:lstStyle/>
          <a:p>
            <a:pPr algn="just">
              <a:lnSpc>
                <a:spcPct val="150000"/>
              </a:lnSpc>
            </a:pPr>
            <a:r>
              <a:rPr lang="en-US" dirty="0">
                <a:latin typeface="Times New Roman" panose="02020603050405020304" pitchFamily="18" charset="0"/>
                <a:cs typeface="Times New Roman" panose="02020603050405020304" pitchFamily="18" charset="0"/>
              </a:rPr>
              <a:t>The COREQ checklist was developed to improve the reporting quality of qualitative studies using interviews and focus groups (</a:t>
            </a:r>
            <a:r>
              <a:rPr lang="en-US" b="1" dirty="0">
                <a:latin typeface="Times New Roman" panose="02020603050405020304" pitchFamily="18" charset="0"/>
                <a:cs typeface="Times New Roman" panose="02020603050405020304" pitchFamily="18" charset="0"/>
              </a:rPr>
              <a:t>Tong et al., 2007</a:t>
            </a:r>
            <a:r>
              <a:rPr lang="en-US" dirty="0">
                <a:latin typeface="Times New Roman" panose="02020603050405020304" pitchFamily="18" charset="0"/>
                <a:cs typeface="Times New Roman" panose="02020603050405020304" pitchFamily="18" charset="0"/>
              </a:rPr>
              <a:t>).</a:t>
            </a:r>
          </a:p>
          <a:p>
            <a:pPr algn="just">
              <a:lnSpc>
                <a:spcPct val="150000"/>
              </a:lnSpc>
            </a:pPr>
            <a:r>
              <a:rPr lang="en-US" dirty="0">
                <a:latin typeface="Times New Roman" panose="02020603050405020304" pitchFamily="18" charset="0"/>
                <a:cs typeface="Times New Roman" panose="02020603050405020304" pitchFamily="18" charset="0"/>
              </a:rPr>
              <a:t>It consists of 32 items grouped into three domains:</a:t>
            </a:r>
          </a:p>
          <a:p>
            <a:pPr algn="just">
              <a:lnSpc>
                <a:spcPct val="150000"/>
              </a:lnSpc>
              <a:buFontTx/>
              <a:buChar char="-"/>
            </a:pPr>
            <a:r>
              <a:rPr lang="en-US" b="1" dirty="0">
                <a:latin typeface="Times New Roman" panose="02020603050405020304" pitchFamily="18" charset="0"/>
                <a:cs typeface="Times New Roman" panose="02020603050405020304" pitchFamily="18" charset="0"/>
              </a:rPr>
              <a:t>Research team and reflexivity</a:t>
            </a:r>
          </a:p>
          <a:p>
            <a:pPr marL="0" indent="0" algn="just">
              <a:lnSpc>
                <a:spcPct val="150000"/>
              </a:lnSpc>
              <a:buNone/>
            </a:pPr>
            <a:r>
              <a:rPr lang="en-US" b="1" dirty="0">
                <a:latin typeface="Times New Roman" panose="02020603050405020304" pitchFamily="18" charset="0"/>
                <a:cs typeface="Times New Roman" panose="02020603050405020304" pitchFamily="18" charset="0"/>
              </a:rPr>
              <a:t>- Study design</a:t>
            </a:r>
          </a:p>
          <a:p>
            <a:pPr algn="just">
              <a:lnSpc>
                <a:spcPct val="150000"/>
              </a:lnSpc>
              <a:buFontTx/>
              <a:buChar char="-"/>
            </a:pPr>
            <a:r>
              <a:rPr lang="en-US" b="1" dirty="0">
                <a:latin typeface="Times New Roman" panose="02020603050405020304" pitchFamily="18" charset="0"/>
                <a:cs typeface="Times New Roman" panose="02020603050405020304" pitchFamily="18" charset="0"/>
              </a:rPr>
              <a:t>Data analysis and reporting.</a:t>
            </a:r>
          </a:p>
        </p:txBody>
      </p:sp>
      <p:sp>
        <p:nvSpPr>
          <p:cNvPr id="4" name="Slide Number Placeholder 3"/>
          <p:cNvSpPr>
            <a:spLocks noGrp="1"/>
          </p:cNvSpPr>
          <p:nvPr>
            <p:ph type="sldNum" sz="quarter" idx="12"/>
          </p:nvPr>
        </p:nvSpPr>
        <p:spPr/>
        <p:txBody>
          <a:bodyPr/>
          <a:lstStyle/>
          <a:p>
            <a:fld id="{97A0D358-907F-4E83-AF7E-68F68E4B50E3}" type="slidenum">
              <a:rPr lang="en-US" smtClean="0"/>
              <a:t>8</a:t>
            </a:fld>
            <a:endParaRPr lang="en-US"/>
          </a:p>
        </p:txBody>
      </p:sp>
    </p:spTree>
    <p:extLst>
      <p:ext uri="{BB962C8B-B14F-4D97-AF65-F5344CB8AC3E}">
        <p14:creationId xmlns:p14="http://schemas.microsoft.com/office/powerpoint/2010/main" val="225698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 COREQ checklist</a:t>
            </a:r>
          </a:p>
        </p:txBody>
      </p:sp>
      <p:sp>
        <p:nvSpPr>
          <p:cNvPr id="3" name="Content Placeholder 2"/>
          <p:cNvSpPr>
            <a:spLocks noGrp="1"/>
          </p:cNvSpPr>
          <p:nvPr>
            <p:ph idx="1"/>
          </p:nvPr>
        </p:nvSpPr>
        <p:spPr>
          <a:xfrm>
            <a:off x="622663" y="1690688"/>
            <a:ext cx="10946673" cy="4508500"/>
          </a:xfrm>
        </p:spPr>
        <p:txBody>
          <a:bodyPr>
            <a:noAutofit/>
          </a:bodyPr>
          <a:lstStyle/>
          <a:p>
            <a:pPr marL="0" indent="0" algn="just">
              <a:lnSpc>
                <a:spcPct val="150000"/>
              </a:lnSpc>
              <a:buNone/>
            </a:pPr>
            <a:r>
              <a:rPr lang="en-US" b="1" dirty="0">
                <a:latin typeface="Times New Roman" panose="02020603050405020304" pitchFamily="18" charset="0"/>
                <a:cs typeface="Times New Roman" panose="02020603050405020304" pitchFamily="18" charset="0"/>
              </a:rPr>
              <a:t>1. Research team &amp; reflexivity </a:t>
            </a:r>
          </a:p>
          <a:p>
            <a:pPr algn="just">
              <a:lnSpc>
                <a:spcPct val="100000"/>
              </a:lnSpc>
            </a:pPr>
            <a:r>
              <a:rPr lang="en-US" dirty="0">
                <a:latin typeface="Times New Roman" panose="02020603050405020304" pitchFamily="18" charset="0"/>
                <a:cs typeface="Times New Roman" panose="02020603050405020304" pitchFamily="18" charset="0"/>
              </a:rPr>
              <a:t>Personal characteristics of the researchers who conducted the interviews? </a:t>
            </a:r>
          </a:p>
          <a:p>
            <a:pPr algn="just">
              <a:lnSpc>
                <a:spcPct val="100000"/>
              </a:lnSpc>
            </a:pPr>
            <a:r>
              <a:rPr lang="en-US" dirty="0">
                <a:latin typeface="Times New Roman" panose="02020603050405020304" pitchFamily="18" charset="0"/>
                <a:cs typeface="Times New Roman" panose="02020603050405020304" pitchFamily="18" charset="0"/>
              </a:rPr>
              <a:t>Their credentials, occupation, gender, experience &amp; training? </a:t>
            </a:r>
          </a:p>
          <a:p>
            <a:pPr algn="just">
              <a:lnSpc>
                <a:spcPct val="100000"/>
              </a:lnSpc>
            </a:pPr>
            <a:r>
              <a:rPr lang="en-US" dirty="0">
                <a:latin typeface="Times New Roman" panose="02020603050405020304" pitchFamily="18" charset="0"/>
                <a:cs typeface="Times New Roman" panose="02020603050405020304" pitchFamily="18" charset="0"/>
              </a:rPr>
              <a:t>These can all impact the quality and type of data collected </a:t>
            </a:r>
          </a:p>
          <a:p>
            <a:pPr algn="just">
              <a:lnSpc>
                <a:spcPct val="100000"/>
              </a:lnSpc>
            </a:pPr>
            <a:r>
              <a:rPr lang="en-US" dirty="0">
                <a:latin typeface="Times New Roman" panose="02020603050405020304" pitchFamily="18" charset="0"/>
                <a:cs typeface="Times New Roman" panose="02020603050405020304" pitchFamily="18" charset="0"/>
              </a:rPr>
              <a:t>Relationship of researchers with participants </a:t>
            </a:r>
          </a:p>
          <a:p>
            <a:pPr algn="just">
              <a:lnSpc>
                <a:spcPct val="100000"/>
              </a:lnSpc>
            </a:pPr>
            <a:r>
              <a:rPr lang="en-US" dirty="0">
                <a:latin typeface="Times New Roman" panose="02020603050405020304" pitchFamily="18" charset="0"/>
                <a:cs typeface="Times New Roman" panose="02020603050405020304" pitchFamily="18" charset="0"/>
              </a:rPr>
              <a:t>Interviewer characteristics </a:t>
            </a:r>
          </a:p>
        </p:txBody>
      </p:sp>
      <p:sp>
        <p:nvSpPr>
          <p:cNvPr id="4" name="Slide Number Placeholder 3"/>
          <p:cNvSpPr>
            <a:spLocks noGrp="1"/>
          </p:cNvSpPr>
          <p:nvPr>
            <p:ph type="sldNum" sz="quarter" idx="12"/>
          </p:nvPr>
        </p:nvSpPr>
        <p:spPr/>
        <p:txBody>
          <a:bodyPr/>
          <a:lstStyle/>
          <a:p>
            <a:fld id="{97A0D358-907F-4E83-AF7E-68F68E4B50E3}" type="slidenum">
              <a:rPr lang="en-US" smtClean="0"/>
              <a:t>9</a:t>
            </a:fld>
            <a:endParaRPr lang="en-US"/>
          </a:p>
        </p:txBody>
      </p:sp>
    </p:spTree>
    <p:extLst>
      <p:ext uri="{BB962C8B-B14F-4D97-AF65-F5344CB8AC3E}">
        <p14:creationId xmlns:p14="http://schemas.microsoft.com/office/powerpoint/2010/main" val="353187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2273</TotalTime>
  <Words>2082</Words>
  <Application>Microsoft Office PowerPoint</Application>
  <PresentationFormat>Widescreen</PresentationFormat>
  <Paragraphs>286</Paragraphs>
  <Slides>32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Black</vt:lpstr>
      <vt:lpstr>Calibri</vt:lpstr>
      <vt:lpstr>Calibri Light</vt:lpstr>
      <vt:lpstr>Times New Roman</vt:lpstr>
      <vt:lpstr>Office Theme</vt:lpstr>
      <vt:lpstr>PowerPoint Presentation</vt:lpstr>
      <vt:lpstr>PowerPoint Presentation</vt:lpstr>
      <vt:lpstr>Reporting Guidelines for  Qualitative Research </vt:lpstr>
      <vt:lpstr>Why are reporting guidelines important?</vt:lpstr>
      <vt:lpstr>Why are reporting guidelines important?</vt:lpstr>
      <vt:lpstr>Guidelines on reporting qualitative research</vt:lpstr>
      <vt:lpstr> COREQ checklist  (Consolidated criteria for Reporting Qualitative research)  </vt:lpstr>
      <vt:lpstr> COREQ checklist</vt:lpstr>
      <vt:lpstr> COREQ checklist</vt:lpstr>
      <vt:lpstr>Domain 1: Research team and reflexivity</vt:lpstr>
      <vt:lpstr> COREQ checklist</vt:lpstr>
      <vt:lpstr> COREQ checklist </vt:lpstr>
      <vt:lpstr>Domain 2: Study design</vt:lpstr>
      <vt:lpstr>Domain 2: Study design</vt:lpstr>
      <vt:lpstr>Domain 2: Study design</vt:lpstr>
      <vt:lpstr> COREQ checklist</vt:lpstr>
      <vt:lpstr>Domain 3: analysis and findings</vt:lpstr>
      <vt:lpstr>Domain 3: analysis and findings</vt:lpstr>
      <vt:lpstr> COREQ checklist</vt:lpstr>
      <vt:lpstr>SRQR checklist The Standards for Reporting Qualitative Research </vt:lpstr>
      <vt:lpstr>SRQR checklist</vt:lpstr>
      <vt:lpstr>Title and abstract</vt:lpstr>
      <vt:lpstr>Introduction</vt:lpstr>
      <vt:lpstr>Methods </vt:lpstr>
      <vt:lpstr>Methods </vt:lpstr>
      <vt:lpstr>Methods </vt:lpstr>
      <vt:lpstr>Methods </vt:lpstr>
      <vt:lpstr>Methods </vt:lpstr>
      <vt:lpstr>Results/findings</vt:lpstr>
      <vt:lpstr>Discussion</vt:lpstr>
      <vt:lpstr>Other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PourRazavi</dc:creator>
  <cp:lastModifiedBy>Baser-PC</cp:lastModifiedBy>
  <cp:revision>32</cp:revision>
  <cp:lastPrinted>2024-07-22T10:14:14Z</cp:lastPrinted>
  <dcterms:created xsi:type="dcterms:W3CDTF">2024-07-15T10:07:27Z</dcterms:created>
  <dcterms:modified xsi:type="dcterms:W3CDTF">2024-08-06T05:56:24Z</dcterms:modified>
</cp:coreProperties>
</file>